
<file path=[Content_Types].xml><?xml version="1.0" encoding="utf-8"?>
<Types xmlns="http://schemas.openxmlformats.org/package/2006/content-types">
  <Default Extension="xml" ContentType="application/xml"/>
  <Default Extension="mov" ContentType="video/quicktime"/>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Lst>
  <p:notesMasterIdLst>
    <p:notesMasterId r:id="rId111"/>
  </p:notesMasterIdLst>
  <p:handoutMasterIdLst>
    <p:handoutMasterId r:id="rId112"/>
  </p:handoutMasterIdLst>
  <p:sldIdLst>
    <p:sldId id="264" r:id="rId2"/>
    <p:sldId id="258" r:id="rId3"/>
    <p:sldId id="265" r:id="rId4"/>
    <p:sldId id="292" r:id="rId5"/>
    <p:sldId id="293" r:id="rId6"/>
    <p:sldId id="262" r:id="rId7"/>
    <p:sldId id="259" r:id="rId8"/>
    <p:sldId id="269" r:id="rId9"/>
    <p:sldId id="260" r:id="rId10"/>
    <p:sldId id="261" r:id="rId11"/>
    <p:sldId id="299" r:id="rId12"/>
    <p:sldId id="301" r:id="rId13"/>
    <p:sldId id="270" r:id="rId14"/>
    <p:sldId id="271" r:id="rId15"/>
    <p:sldId id="295" r:id="rId16"/>
    <p:sldId id="297" r:id="rId17"/>
    <p:sldId id="275" r:id="rId18"/>
    <p:sldId id="302" r:id="rId19"/>
    <p:sldId id="319" r:id="rId20"/>
    <p:sldId id="320" r:id="rId21"/>
    <p:sldId id="321" r:id="rId22"/>
    <p:sldId id="307" r:id="rId23"/>
    <p:sldId id="322" r:id="rId24"/>
    <p:sldId id="323" r:id="rId25"/>
    <p:sldId id="324" r:id="rId26"/>
    <p:sldId id="466" r:id="rId27"/>
    <p:sldId id="467" r:id="rId28"/>
    <p:sldId id="436" r:id="rId29"/>
    <p:sldId id="325" r:id="rId30"/>
    <p:sldId id="326" r:id="rId31"/>
    <p:sldId id="327" r:id="rId32"/>
    <p:sldId id="435" r:id="rId33"/>
    <p:sldId id="328" r:id="rId34"/>
    <p:sldId id="329" r:id="rId35"/>
    <p:sldId id="330" r:id="rId36"/>
    <p:sldId id="331" r:id="rId37"/>
    <p:sldId id="332" r:id="rId38"/>
    <p:sldId id="333" r:id="rId39"/>
    <p:sldId id="388" r:id="rId40"/>
    <p:sldId id="335" r:id="rId41"/>
    <p:sldId id="389" r:id="rId42"/>
    <p:sldId id="336" r:id="rId43"/>
    <p:sldId id="390" r:id="rId44"/>
    <p:sldId id="392" r:id="rId45"/>
    <p:sldId id="391" r:id="rId46"/>
    <p:sldId id="393" r:id="rId47"/>
    <p:sldId id="394" r:id="rId48"/>
    <p:sldId id="395" r:id="rId49"/>
    <p:sldId id="396" r:id="rId50"/>
    <p:sldId id="374" r:id="rId51"/>
    <p:sldId id="341" r:id="rId52"/>
    <p:sldId id="343" r:id="rId53"/>
    <p:sldId id="344" r:id="rId54"/>
    <p:sldId id="345" r:id="rId55"/>
    <p:sldId id="346" r:id="rId56"/>
    <p:sldId id="342" r:id="rId57"/>
    <p:sldId id="448" r:id="rId58"/>
    <p:sldId id="439" r:id="rId59"/>
    <p:sldId id="348" r:id="rId60"/>
    <p:sldId id="397" r:id="rId61"/>
    <p:sldId id="398" r:id="rId62"/>
    <p:sldId id="399" r:id="rId63"/>
    <p:sldId id="403" r:id="rId64"/>
    <p:sldId id="450" r:id="rId65"/>
    <p:sldId id="451" r:id="rId66"/>
    <p:sldId id="452" r:id="rId67"/>
    <p:sldId id="453" r:id="rId68"/>
    <p:sldId id="454" r:id="rId69"/>
    <p:sldId id="455" r:id="rId70"/>
    <p:sldId id="457" r:id="rId71"/>
    <p:sldId id="407" r:id="rId72"/>
    <p:sldId id="404" r:id="rId73"/>
    <p:sldId id="405" r:id="rId74"/>
    <p:sldId id="406" r:id="rId75"/>
    <p:sldId id="408" r:id="rId76"/>
    <p:sldId id="409" r:id="rId77"/>
    <p:sldId id="410" r:id="rId78"/>
    <p:sldId id="438" r:id="rId79"/>
    <p:sldId id="437" r:id="rId80"/>
    <p:sldId id="449" r:id="rId81"/>
    <p:sldId id="458" r:id="rId82"/>
    <p:sldId id="357" r:id="rId83"/>
    <p:sldId id="359" r:id="rId84"/>
    <p:sldId id="424" r:id="rId85"/>
    <p:sldId id="443" r:id="rId86"/>
    <p:sldId id="440" r:id="rId87"/>
    <p:sldId id="425" r:id="rId88"/>
    <p:sldId id="427" r:id="rId89"/>
    <p:sldId id="441" r:id="rId90"/>
    <p:sldId id="461" r:id="rId91"/>
    <p:sldId id="462" r:id="rId92"/>
    <p:sldId id="444" r:id="rId93"/>
    <p:sldId id="431" r:id="rId94"/>
    <p:sldId id="463" r:id="rId95"/>
    <p:sldId id="432" r:id="rId96"/>
    <p:sldId id="447" r:id="rId97"/>
    <p:sldId id="445" r:id="rId98"/>
    <p:sldId id="446" r:id="rId99"/>
    <p:sldId id="433" r:id="rId100"/>
    <p:sldId id="434" r:id="rId101"/>
    <p:sldId id="382" r:id="rId102"/>
    <p:sldId id="383" r:id="rId103"/>
    <p:sldId id="368" r:id="rId104"/>
    <p:sldId id="369" r:id="rId105"/>
    <p:sldId id="464" r:id="rId106"/>
    <p:sldId id="384" r:id="rId107"/>
    <p:sldId id="385" r:id="rId108"/>
    <p:sldId id="387" r:id="rId109"/>
    <p:sldId id="465" r:id="rId1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337"/>
    <a:srgbClr val="E2E2E2"/>
    <a:srgbClr val="FF663A"/>
    <a:srgbClr val="FF633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68" autoAdjust="0"/>
    <p:restoredTop sz="86326" autoAdjust="0"/>
  </p:normalViewPr>
  <p:slideViewPr>
    <p:cSldViewPr snapToGrid="0">
      <p:cViewPr varScale="1">
        <p:scale>
          <a:sx n="97" d="100"/>
          <a:sy n="97" d="100"/>
        </p:scale>
        <p:origin x="208" y="42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95" d="100"/>
          <a:sy n="95" d="100"/>
        </p:scale>
        <p:origin x="2512" y="192"/>
      </p:cViewPr>
      <p:guideLst/>
    </p:cSldViewPr>
  </p:notesViewPr>
  <p:gridSpacing cx="72008" cy="72008"/>
</p:viewPr>
</file>

<file path=ppt/_rels/presentation.xml.rels><?xml version="1.0" encoding="UTF-8" standalone="yes"?>
<Relationships xmlns="http://schemas.openxmlformats.org/package/2006/relationships"><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8" Type="http://schemas.openxmlformats.org/officeDocument/2006/relationships/slide" Target="slides/slide107.xml"/><Relationship Id="rId109" Type="http://schemas.openxmlformats.org/officeDocument/2006/relationships/slide" Target="slides/slide10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10" Type="http://schemas.openxmlformats.org/officeDocument/2006/relationships/slide" Target="slides/slide109.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11" Type="http://schemas.openxmlformats.org/officeDocument/2006/relationships/notesMaster" Target="notesMasters/notesMaster1.xml"/><Relationship Id="rId112" Type="http://schemas.openxmlformats.org/officeDocument/2006/relationships/handoutMaster" Target="handoutMasters/handoutMaster1.xml"/><Relationship Id="rId113" Type="http://schemas.openxmlformats.org/officeDocument/2006/relationships/presProps" Target="presProps.xml"/><Relationship Id="rId114" Type="http://schemas.openxmlformats.org/officeDocument/2006/relationships/viewProps" Target="viewProps.xml"/><Relationship Id="rId115" Type="http://schemas.openxmlformats.org/officeDocument/2006/relationships/theme" Target="theme/theme1.xml"/><Relationship Id="rId116"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slide" Target="slides/slide99.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r>
              <a:rPr lang="en-US" dirty="0" smtClean="0"/>
              <a:t>Presented at Redfin, 2/24/2017 </a:t>
            </a:r>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smtClean="0"/>
              <a:t>DO NOT DISTRIBUTE. Copyright 2017 Jay Dixit / New York Writers' Intensive</a:t>
            </a:r>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78F0F46-B1B5-EC44-91C0-12DE67594494}" type="slidenum">
              <a:rPr lang="en-US" smtClean="0"/>
              <a:t>‹#›</a:t>
            </a:fld>
            <a:endParaRPr lang="en-US" dirty="0"/>
          </a:p>
        </p:txBody>
      </p:sp>
    </p:spTree>
    <p:extLst>
      <p:ext uri="{BB962C8B-B14F-4D97-AF65-F5344CB8AC3E}">
        <p14:creationId xmlns:p14="http://schemas.microsoft.com/office/powerpoint/2010/main" val="1030831326"/>
      </p:ext>
    </p:extLst>
  </p:cSld>
  <p:clrMap bg1="lt1" tx1="dk1" bg2="lt2" tx2="dk2" accent1="accent1" accent2="accent2" accent3="accent3" accent4="accent4" accent5="accent5" accent6="accent6" hlink="hlink" folHlink="folHlink"/>
  <p:hf sldNum="0" hdr="0"/>
</p:handoutMaster>
</file>

<file path=ppt/media/image1.tiff>
</file>

<file path=ppt/media/image2.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r>
              <a:rPr lang="en-US" dirty="0" smtClean="0"/>
              <a:t>Presented at Redfin, 2/24/2017 </a:t>
            </a:r>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smtClean="0"/>
              <a:t>DO NOT DISTRIBUTE. Copyright 2017 Jay Dixit / New York Writers' Intensive</a:t>
            </a: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0126CE-B613-8A47-93CA-8AF78660A840}" type="slidenum">
              <a:rPr lang="en-US" smtClean="0"/>
              <a:t>‹#›</a:t>
            </a:fld>
            <a:endParaRPr lang="en-US" dirty="0"/>
          </a:p>
        </p:txBody>
      </p:sp>
    </p:spTree>
    <p:extLst>
      <p:ext uri="{BB962C8B-B14F-4D97-AF65-F5344CB8AC3E}">
        <p14:creationId xmlns:p14="http://schemas.microsoft.com/office/powerpoint/2010/main" val="948188150"/>
      </p:ext>
    </p:extLst>
  </p:cSld>
  <p:clrMap bg1="lt1" tx1="dk1" bg2="lt2" tx2="dk2" accent1="accent1" accent2="accent2" accent3="accent3" accent4="accent4" accent5="accent5" accent6="accent6" hlink="hlink" folHlink="folHlink"/>
  <p:hf sldNum="0" hd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 Id="rId3" Type="http://schemas.openxmlformats.org/officeDocument/2006/relationships/hyperlink" Target="http://incandescentman.github.io/redfin-presentation/index.html" TargetMode="Externa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0601840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Here’s my revised structure.</a:t>
            </a:r>
            <a:endParaRPr lang="en-US"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7219009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Now look at what I did this</a:t>
            </a:r>
          </a:p>
          <a:p>
            <a:r>
              <a:rPr lang="en-CA" sz="1200" b="0" i="0" kern="1200" dirty="0" smtClean="0">
                <a:solidFill>
                  <a:schemeClr val="tx1"/>
                </a:solidFill>
                <a:effectLst/>
                <a:latin typeface="+mn-lt"/>
                <a:ea typeface="+mn-ea"/>
                <a:cs typeface="+mn-cs"/>
              </a:rPr>
              <a:t>Divide yourself into 2-man groups find a partner, someone whom you deeply love, and Now take 3 minutes, say to your partner in</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what’s the flow?</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what is each section</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what’s the relationship between sections?</a:t>
            </a:r>
          </a:p>
          <a:p>
            <a:pPr marL="0" indent="0">
              <a:buFont typeface="Arial" panose="020B0604020202020204" pitchFamily="34" charset="0"/>
              <a:buNone/>
            </a:pPr>
            <a:endParaRPr lang="en-CA" sz="1200" b="0" i="0" kern="1200" dirty="0" smtClean="0">
              <a:solidFill>
                <a:schemeClr val="tx1"/>
              </a:solidFill>
              <a:effectLst/>
              <a:latin typeface="+mn-lt"/>
              <a:ea typeface="+mn-ea"/>
              <a:cs typeface="+mn-cs"/>
            </a:endParaRP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39186143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kern="1200" dirty="0" smtClean="0">
                <a:solidFill>
                  <a:schemeClr val="tx1"/>
                </a:solidFill>
                <a:effectLst/>
                <a:latin typeface="+mn-lt"/>
                <a:ea typeface="+mn-ea"/>
                <a:cs typeface="+mn-cs"/>
              </a:rPr>
              <a:t>Listen in on what they say, then relay the correct ones to the whole group or do redirection if necessary</a:t>
            </a:r>
          </a:p>
          <a:p>
            <a:r>
              <a:rPr lang="en-CA" sz="1200" kern="1200" dirty="0" smtClean="0">
                <a:solidFill>
                  <a:schemeClr val="tx1"/>
                </a:solidFill>
                <a:effectLst/>
                <a:latin typeface="+mn-lt"/>
                <a:ea typeface="+mn-ea"/>
                <a:cs typeface="+mn-cs"/>
              </a:rPr>
              <a:t>In the revised version above, I make the logic explicit in the headings, enabling executives to (1) see and understand the argument at a glance, and (2) always know what point is being made in each section.</a:t>
            </a:r>
          </a:p>
          <a:p>
            <a:endParaRPr lang="en-CA" sz="1200" kern="1200" dirty="0" smtClean="0">
              <a:solidFill>
                <a:schemeClr val="tx1"/>
              </a:solidFill>
              <a:effectLst/>
              <a:latin typeface="+mn-lt"/>
              <a:ea typeface="+mn-ea"/>
              <a:cs typeface="+mn-cs"/>
            </a:endParaRPr>
          </a:p>
          <a:p>
            <a:r>
              <a:rPr lang="en-CA" sz="1200" kern="1200" dirty="0" smtClean="0">
                <a:solidFill>
                  <a:schemeClr val="tx1"/>
                </a:solidFill>
                <a:effectLst/>
                <a:latin typeface="+mn-lt"/>
                <a:ea typeface="+mn-ea"/>
                <a:cs typeface="+mn-cs"/>
              </a:rPr>
              <a:t>So you can see that when the structure is strong, it’s easy to say what the flow is because</a:t>
            </a:r>
          </a:p>
          <a:p>
            <a:endParaRPr lang="en-CA"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CA" sz="1200" kern="1200" dirty="0" smtClean="0">
                <a:solidFill>
                  <a:schemeClr val="tx1"/>
                </a:solidFill>
                <a:effectLst/>
                <a:latin typeface="+mn-lt"/>
                <a:ea typeface="+mn-ea"/>
                <a:cs typeface="+mn-cs"/>
              </a:rPr>
              <a:t>structure: each heading is logical and builds on what came before</a:t>
            </a:r>
          </a:p>
          <a:p>
            <a:pPr marL="171450" indent="-171450">
              <a:buFont typeface="Arial" panose="020B0604020202020204" pitchFamily="34" charset="0"/>
              <a:buChar char="•"/>
            </a:pPr>
            <a:r>
              <a:rPr lang="en-CA" sz="1200" kern="1200" dirty="0" smtClean="0">
                <a:solidFill>
                  <a:schemeClr val="tx1"/>
                </a:solidFill>
                <a:effectLst/>
                <a:latin typeface="+mn-lt"/>
                <a:ea typeface="+mn-ea"/>
                <a:cs typeface="+mn-cs"/>
              </a:rPr>
              <a:t>the features that make the structure explicit: the headings are labeled explicitly. So it’s easy to navigate</a:t>
            </a:r>
          </a:p>
          <a:p>
            <a:endParaRPr lang="en-CA" sz="1200" kern="1200" dirty="0" smtClean="0">
              <a:solidFill>
                <a:schemeClr val="tx1"/>
              </a:solidFill>
              <a:effectLst/>
              <a:latin typeface="+mn-lt"/>
              <a:ea typeface="+mn-ea"/>
              <a:cs typeface="+mn-cs"/>
            </a:endParaRPr>
          </a:p>
          <a:p>
            <a:r>
              <a:rPr lang="en-CA" sz="1200" kern="1200" dirty="0" smtClean="0">
                <a:solidFill>
                  <a:schemeClr val="tx1"/>
                </a:solidFill>
                <a:effectLst/>
                <a:latin typeface="+mn-lt"/>
                <a:ea typeface="+mn-ea"/>
                <a:cs typeface="+mn-cs"/>
              </a:rPr>
              <a:t>Descriptive headings are a tool to make the structure explicit</a:t>
            </a:r>
          </a:p>
          <a:p>
            <a:r>
              <a:rPr lang="en-CA" sz="1200" kern="1200" dirty="0" smtClean="0">
                <a:solidFill>
                  <a:schemeClr val="tx1"/>
                </a:solidFill>
                <a:effectLst/>
                <a:latin typeface="+mn-lt"/>
                <a:ea typeface="+mn-ea"/>
                <a:cs typeface="+mn-cs"/>
              </a:rPr>
              <a:t/>
            </a:r>
            <a:br>
              <a:rPr lang="en-CA" sz="1200" kern="1200" dirty="0" smtClean="0">
                <a:solidFill>
                  <a:schemeClr val="tx1"/>
                </a:solidFill>
                <a:effectLst/>
                <a:latin typeface="+mn-lt"/>
                <a:ea typeface="+mn-ea"/>
                <a:cs typeface="+mn-cs"/>
              </a:rPr>
            </a:b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3517739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Why is it that we sometimes write a document that’s not as well thought out as it could be?</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It’s not because we don’t know what we’re doing, we don’t know the answers, we don’t have the insights.</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It’s not because we’re unable to logically think through a strategy. The problem is that a lot of us are not in the habit, mentally, of breaking down our thinking process into discrete steps.</a:t>
            </a:r>
          </a:p>
          <a:p>
            <a:pPr marL="0" indent="0">
              <a:buFont typeface="Arial" panose="020B0604020202020204" pitchFamily="34" charset="0"/>
              <a:buNone/>
            </a:pPr>
            <a:r>
              <a:rPr lang="en-CA" sz="1200" b="0" i="0" kern="1200" dirty="0" smtClean="0">
                <a:solidFill>
                  <a:schemeClr val="tx1"/>
                </a:solidFill>
                <a:effectLst/>
                <a:latin typeface="+mn-lt"/>
                <a:ea typeface="+mn-ea"/>
                <a:cs typeface="+mn-cs"/>
              </a:rPr>
              <a:t>For those of us who aren’t naturally analytical thinkers, organizing and writing a document is hard because we don’t know where to start.</a:t>
            </a:r>
          </a:p>
          <a:p>
            <a:r>
              <a:rPr lang="en-CA" sz="1200" b="0" i="0" kern="1200" dirty="0" smtClean="0">
                <a:solidFill>
                  <a:schemeClr val="tx1"/>
                </a:solidFill>
                <a:effectLst/>
                <a:latin typeface="+mn-lt"/>
                <a:ea typeface="+mn-ea"/>
                <a:cs typeface="+mn-cs"/>
              </a:rPr>
              <a:t/>
            </a:r>
            <a:br>
              <a:rPr lang="en-CA" sz="1200" b="0" i="0" kern="1200" dirty="0" smtClean="0">
                <a:solidFill>
                  <a:schemeClr val="tx1"/>
                </a:solidFill>
                <a:effectLst/>
                <a:latin typeface="+mn-lt"/>
                <a:ea typeface="+mn-ea"/>
                <a:cs typeface="+mn-cs"/>
              </a:rPr>
            </a:b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34102058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9929552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What do we do? We sit down and start writing down their thoughts, without organizing first and without any thought about what the reader actually needs to know.</a:t>
            </a:r>
          </a:p>
          <a:p>
            <a:r>
              <a:rPr lang="en-CA" sz="1200" b="0" i="0" kern="1200" dirty="0" smtClean="0">
                <a:solidFill>
                  <a:schemeClr val="tx1"/>
                </a:solidFill>
                <a:effectLst/>
                <a:latin typeface="+mn-lt"/>
                <a:ea typeface="+mn-ea"/>
                <a:cs typeface="+mn-cs"/>
              </a:rPr>
              <a:t>Their thought process might look something like this: “OK, where do I start? Introduction. What should I say in my introduction? I’ll need to make three points, what three points can I make?” And so on.</a:t>
            </a:r>
          </a:p>
          <a:p>
            <a:r>
              <a:rPr lang="en-CA" sz="1200" b="0" i="0" kern="1200" dirty="0" smtClean="0">
                <a:solidFill>
                  <a:schemeClr val="tx1"/>
                </a:solidFill>
                <a:effectLst/>
                <a:latin typeface="+mn-lt"/>
                <a:ea typeface="+mn-ea"/>
                <a:cs typeface="+mn-cs"/>
              </a:rPr>
              <a:t>The result is a brain dump, a rambling and disorganized document that’s poorly organized, hard to follow, and often riddled with logical holes and unanswered questions.</a:t>
            </a:r>
          </a:p>
          <a:p>
            <a:r>
              <a:rPr lang="en-CA" sz="1200" b="0" i="0" kern="1200" dirty="0" smtClean="0">
                <a:solidFill>
                  <a:schemeClr val="tx1"/>
                </a:solidFill>
                <a:effectLst/>
                <a:latin typeface="+mn-lt"/>
                <a:ea typeface="+mn-ea"/>
                <a:cs typeface="+mn-cs"/>
              </a:rPr>
              <a:t>We just write down what we know and keep going until we can’t think of anything else to say.</a:t>
            </a:r>
          </a:p>
          <a:p>
            <a:endParaRPr lang="en-CA" dirty="0" smtClean="0"/>
          </a:p>
          <a:p>
            <a:r>
              <a:rPr lang="en-US" sz="1200" kern="1200" dirty="0" smtClean="0">
                <a:solidFill>
                  <a:schemeClr val="tx1"/>
                </a:solidFill>
                <a:latin typeface="+mn-lt"/>
                <a:ea typeface="+mn-ea"/>
                <a:cs typeface="+mn-cs"/>
              </a:rPr>
              <a:t>The fridge metaphor</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All the ingredients in your mind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Doing that is kind of like trying to bake a cake by opening your refrigerator, taking out all the food you have in your fridge, beer, mustard, leftover pizza, garlic, chocolate, and putting it in a big bowl. Most of those ingredients aren’t necessary! And in fact they’ll get in the way. The key to baking a cake is what you leave out!</a:t>
            </a:r>
          </a:p>
          <a:p>
            <a:r>
              <a:rPr lang="en-US" sz="1200" kern="1200" dirty="0" smtClean="0">
                <a:solidFill>
                  <a:schemeClr val="tx1"/>
                </a:solidFill>
                <a:latin typeface="+mn-lt"/>
                <a:ea typeface="+mn-ea"/>
                <a:cs typeface="+mn-cs"/>
              </a:rPr>
              <a:t>the purpose of the document isn’t to communicate what you know</a:t>
            </a:r>
          </a:p>
          <a:p>
            <a:r>
              <a:rPr lang="en-US" sz="1200" kern="1200" dirty="0" smtClean="0">
                <a:solidFill>
                  <a:schemeClr val="tx1"/>
                </a:solidFill>
                <a:latin typeface="+mn-lt"/>
                <a:ea typeface="+mn-ea"/>
                <a:cs typeface="+mn-cs"/>
              </a:rPr>
              <a:t>It’s to tell the reader what they need to know.</a:t>
            </a: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36829756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1" i="0" kern="1200" dirty="0" smtClean="0">
                <a:solidFill>
                  <a:schemeClr val="tx1"/>
                </a:solidFill>
                <a:effectLst/>
                <a:latin typeface="+mn-lt"/>
                <a:ea typeface="+mn-ea"/>
                <a:cs typeface="+mn-cs"/>
              </a:rPr>
              <a:t>Mistake:</a:t>
            </a:r>
            <a:r>
              <a:rPr lang="en-CA" sz="1200" b="0" i="0" kern="1200" dirty="0" smtClean="0">
                <a:solidFill>
                  <a:schemeClr val="tx1"/>
                </a:solidFill>
                <a:effectLst/>
                <a:latin typeface="+mn-lt"/>
                <a:ea typeface="+mn-ea"/>
                <a:cs typeface="+mn-cs"/>
              </a:rPr>
              <a:t> just write down what you know, what you can think of to write. I have all this information, let me just write it down.</a:t>
            </a:r>
          </a:p>
          <a:p>
            <a:r>
              <a:rPr lang="en-CA" sz="1200" b="0" i="0" kern="1200" dirty="0" smtClean="0">
                <a:solidFill>
                  <a:schemeClr val="tx1"/>
                </a:solidFill>
                <a:effectLst/>
                <a:latin typeface="+mn-lt"/>
                <a:ea typeface="+mn-ea"/>
                <a:cs typeface="+mn-cs"/>
              </a:rPr>
              <a:t>Write down a heading?</a:t>
            </a:r>
            <a:endParaRPr lang="en-CA" sz="1200" kern="1200" dirty="0" smtClean="0">
              <a:solidFill>
                <a:schemeClr val="tx1"/>
              </a:solidFill>
              <a:effectLst/>
              <a:latin typeface="+mn-lt"/>
              <a:ea typeface="+mn-ea"/>
              <a:cs typeface="+mn-cs"/>
            </a:endParaRPr>
          </a:p>
          <a:p>
            <a:pPr marL="171450" indent="-171450">
              <a:buFont typeface="Arial" panose="020B0604020202020204" pitchFamily="34" charset="0"/>
              <a:buChar char="•"/>
            </a:pPr>
            <a:endParaRPr lang="en-CA"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CA" sz="1200" kern="1200" dirty="0" smtClean="0">
                <a:solidFill>
                  <a:schemeClr val="tx1"/>
                </a:solidFill>
                <a:effectLst/>
                <a:latin typeface="+mn-lt"/>
                <a:ea typeface="+mn-ea"/>
                <a:cs typeface="+mn-cs"/>
              </a:rPr>
              <a:t>what the curse of knowledge is</a:t>
            </a:r>
          </a:p>
          <a:p>
            <a:pPr marL="171450" indent="-171450">
              <a:buFont typeface="Arial" panose="020B0604020202020204" pitchFamily="34" charset="0"/>
              <a:buChar char="•"/>
            </a:pPr>
            <a:r>
              <a:rPr lang="en-CA" sz="1200" kern="1200" dirty="0" smtClean="0">
                <a:solidFill>
                  <a:schemeClr val="tx1"/>
                </a:solidFill>
                <a:effectLst/>
                <a:latin typeface="+mn-lt"/>
                <a:ea typeface="+mn-ea"/>
                <a:cs typeface="+mn-cs"/>
              </a:rPr>
              <a:t>knocking thing</a:t>
            </a:r>
          </a:p>
          <a:p>
            <a:pPr marL="171450" indent="-171450">
              <a:buFont typeface="Arial" panose="020B0604020202020204" pitchFamily="34" charset="0"/>
              <a:buChar char="•"/>
            </a:pPr>
            <a:r>
              <a:rPr lang="en-CA" sz="1200" kern="1200" dirty="0" smtClean="0">
                <a:solidFill>
                  <a:schemeClr val="tx1"/>
                </a:solidFill>
                <a:effectLst/>
                <a:latin typeface="+mn-lt"/>
                <a:ea typeface="+mn-ea"/>
                <a:cs typeface="+mn-cs"/>
              </a:rPr>
              <a:t>Emma Thompson</a:t>
            </a:r>
          </a:p>
          <a:p>
            <a:pPr marL="628650" lvl="1" indent="-171450">
              <a:buFont typeface="Arial" panose="020B0604020202020204" pitchFamily="34" charset="0"/>
              <a:buChar char="•"/>
            </a:pPr>
            <a:r>
              <a:rPr lang="en-CA" sz="1200" kern="1200" dirty="0" smtClean="0">
                <a:solidFill>
                  <a:schemeClr val="tx1"/>
                </a:solidFill>
                <a:effectLst/>
                <a:latin typeface="+mn-lt"/>
                <a:ea typeface="+mn-ea"/>
                <a:cs typeface="+mn-cs"/>
              </a:rPr>
              <a:t>So what you have to do is ask yourself at every moment, what does the reader know, what does the reader not know?</a:t>
            </a:r>
          </a:p>
          <a:p>
            <a:pPr marL="171450" indent="-171450">
              <a:buFont typeface="Arial" panose="020B0604020202020204" pitchFamily="34" charset="0"/>
              <a:buChar char="•"/>
            </a:pPr>
            <a:r>
              <a:rPr lang="en-CA" sz="1200" kern="1200" dirty="0" smtClean="0">
                <a:solidFill>
                  <a:schemeClr val="tx1"/>
                </a:solidFill>
                <a:effectLst/>
                <a:latin typeface="+mn-lt"/>
                <a:ea typeface="+mn-ea"/>
                <a:cs typeface="+mn-cs"/>
              </a:rPr>
              <a:t>What different terms mean</a:t>
            </a:r>
          </a:p>
          <a:p>
            <a:pPr marL="171450" indent="-171450">
              <a:buFont typeface="Arial" panose="020B0604020202020204" pitchFamily="34" charset="0"/>
              <a:buChar char="•"/>
            </a:pPr>
            <a:r>
              <a:rPr lang="en-CA" sz="1200" kern="1200" dirty="0" smtClean="0">
                <a:solidFill>
                  <a:schemeClr val="tx1"/>
                </a:solidFill>
                <a:effectLst/>
                <a:latin typeface="+mn-lt"/>
                <a:ea typeface="+mn-ea"/>
                <a:cs typeface="+mn-cs"/>
              </a:rPr>
              <a:t>when you assume the reader already knows, unconsciously</a:t>
            </a:r>
          </a:p>
          <a:p>
            <a:pPr marL="171450" indent="-171450">
              <a:buFont typeface="Arial" panose="020B0604020202020204" pitchFamily="34" charset="0"/>
              <a:buChar char="•"/>
            </a:pPr>
            <a:r>
              <a:rPr lang="en-CA" sz="1200" kern="1200" dirty="0" smtClean="0">
                <a:solidFill>
                  <a:schemeClr val="tx1"/>
                </a:solidFill>
                <a:effectLst/>
                <a:latin typeface="+mn-lt"/>
                <a:ea typeface="+mn-ea"/>
                <a:cs typeface="+mn-cs"/>
              </a:rPr>
              <a:t>obviously you </a:t>
            </a:r>
            <a:r>
              <a:rPr lang="en-CA" sz="1200" b="1" kern="1200" dirty="0" smtClean="0">
                <a:solidFill>
                  <a:schemeClr val="tx1"/>
                </a:solidFill>
                <a:effectLst/>
                <a:latin typeface="+mn-lt"/>
                <a:ea typeface="+mn-ea"/>
                <a:cs typeface="+mn-cs"/>
              </a:rPr>
              <a:t>do</a:t>
            </a:r>
            <a:r>
              <a:rPr lang="en-CA" sz="1200" kern="1200" dirty="0" smtClean="0">
                <a:solidFill>
                  <a:schemeClr val="tx1"/>
                </a:solidFill>
                <a:effectLst/>
                <a:latin typeface="+mn-lt"/>
                <a:ea typeface="+mn-ea"/>
                <a:cs typeface="+mn-cs"/>
              </a:rPr>
              <a:t> have to guess what the reader knows and don’t knows. But make those determinations consciously, not automatically</a:t>
            </a:r>
          </a:p>
          <a:p>
            <a:pPr marL="0" indent="0">
              <a:buFont typeface="Arial" panose="020B0604020202020204" pitchFamily="34" charset="0"/>
              <a:buNone/>
            </a:pPr>
            <a:r>
              <a:rPr lang="en-CA" sz="1200" kern="1200" dirty="0" smtClean="0">
                <a:solidFill>
                  <a:schemeClr val="tx1"/>
                </a:solidFill>
                <a:effectLst/>
                <a:latin typeface="+mn-lt"/>
                <a:ea typeface="+mn-ea"/>
                <a:cs typeface="+mn-cs"/>
              </a:rPr>
              <a:t/>
            </a:r>
            <a:br>
              <a:rPr lang="en-CA" sz="1200" kern="1200" dirty="0" smtClean="0">
                <a:solidFill>
                  <a:schemeClr val="tx1"/>
                </a:solidFill>
                <a:effectLst/>
                <a:latin typeface="+mn-lt"/>
                <a:ea typeface="+mn-ea"/>
                <a:cs typeface="+mn-cs"/>
              </a:rPr>
            </a:b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8651832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Trying to write the finished product directly </a:t>
            </a:r>
          </a:p>
          <a:p>
            <a:r>
              <a:rPr lang="en-CA" sz="1200" b="0" i="0" kern="1200" dirty="0" smtClean="0">
                <a:solidFill>
                  <a:schemeClr val="tx1"/>
                </a:solidFill>
                <a:effectLst/>
                <a:latin typeface="+mn-lt"/>
                <a:ea typeface="+mn-ea"/>
                <a:cs typeface="+mn-cs"/>
              </a:rPr>
              <a:t>Trying to write down only the words that will appear in the final draft.</a:t>
            </a:r>
          </a:p>
          <a:p>
            <a:r>
              <a:rPr lang="en-CA" sz="1200" b="0" i="0" kern="1200" dirty="0" smtClean="0">
                <a:solidFill>
                  <a:schemeClr val="tx1"/>
                </a:solidFill>
                <a:effectLst/>
                <a:latin typeface="+mn-lt"/>
                <a:ea typeface="+mn-ea"/>
                <a:cs typeface="+mn-cs"/>
              </a:rPr>
              <a:t>e.g. you write “introduction” and then you try to write the first sentence… and then the second sentence and then the third sentence.</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Driving in the fog. No! Draw a map!</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The main mistake people make is they sit down and try to write the finished product,</a:t>
            </a:r>
            <a:r>
              <a:rPr lang="en-CA" sz="1200" b="0" i="0" kern="1200" baseline="0" dirty="0" smtClean="0">
                <a:solidFill>
                  <a:schemeClr val="tx1"/>
                </a:solidFill>
                <a:effectLst/>
                <a:latin typeface="+mn-lt"/>
                <a:ea typeface="+mn-ea"/>
                <a:cs typeface="+mn-cs"/>
              </a:rPr>
              <a:t> and </a:t>
            </a:r>
            <a:r>
              <a:rPr lang="en-CA" sz="1200" b="0" i="0" kern="1200" dirty="0" smtClean="0">
                <a:solidFill>
                  <a:schemeClr val="tx1"/>
                </a:solidFill>
                <a:effectLst/>
                <a:latin typeface="+mn-lt"/>
                <a:ea typeface="+mn-ea"/>
                <a:cs typeface="+mn-cs"/>
              </a:rPr>
              <a:t>it comes out however it comes out.</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If you only write down the final product… you’re doing all the planning, structuring, organizing in your head. </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Then it’s hard to think about what does the reader know, need to know… and when… and how to explain things the best way.</a:t>
            </a:r>
            <a:r>
              <a:rPr lang="en-CA" sz="1200" b="0" i="0" kern="1200" baseline="0" dirty="0" smtClean="0">
                <a:solidFill>
                  <a:schemeClr val="tx1"/>
                </a:solidFill>
                <a:effectLst/>
                <a:latin typeface="+mn-lt"/>
                <a:ea typeface="+mn-ea"/>
                <a:cs typeface="+mn-cs"/>
              </a:rPr>
              <a:t> </a:t>
            </a:r>
          </a:p>
          <a:p>
            <a:endParaRPr lang="en-CA" sz="1200" b="0" i="0" kern="1200" baseline="0" dirty="0" smtClean="0">
              <a:solidFill>
                <a:schemeClr val="tx1"/>
              </a:solidFill>
              <a:effectLst/>
              <a:latin typeface="+mn-lt"/>
              <a:ea typeface="+mn-ea"/>
              <a:cs typeface="+mn-cs"/>
            </a:endParaRPr>
          </a:p>
          <a:p>
            <a:r>
              <a:rPr lang="en-CA" sz="1200" b="0" i="0" kern="1200" baseline="0" dirty="0" smtClean="0">
                <a:solidFill>
                  <a:schemeClr val="tx1"/>
                </a:solidFill>
                <a:effectLst/>
                <a:latin typeface="+mn-lt"/>
                <a:ea typeface="+mn-ea"/>
                <a:cs typeface="+mn-cs"/>
              </a:rPr>
              <a:t>Too much to keep track of!</a:t>
            </a:r>
            <a:r>
              <a:rPr lang="en-CA" sz="1200" b="0" i="0" kern="1200" dirty="0" smtClean="0">
                <a:solidFill>
                  <a:schemeClr val="tx1"/>
                </a:solidFill>
                <a:effectLst/>
                <a:latin typeface="+mn-lt"/>
                <a:ea typeface="+mn-ea"/>
                <a:cs typeface="+mn-cs"/>
              </a:rPr>
              <a:t/>
            </a:r>
            <a:br>
              <a:rPr lang="en-CA" sz="1200" b="0" i="0" kern="1200" dirty="0" smtClean="0">
                <a:solidFill>
                  <a:schemeClr val="tx1"/>
                </a:solidFill>
                <a:effectLst/>
                <a:latin typeface="+mn-lt"/>
                <a:ea typeface="+mn-ea"/>
                <a:cs typeface="+mn-cs"/>
              </a:rPr>
            </a:b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0723395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Trying to write the finished product directly </a:t>
            </a:r>
          </a:p>
          <a:p>
            <a:r>
              <a:rPr lang="en-CA" sz="1200" b="0" i="0" kern="1200" dirty="0" smtClean="0">
                <a:solidFill>
                  <a:schemeClr val="tx1"/>
                </a:solidFill>
                <a:effectLst/>
                <a:latin typeface="+mn-lt"/>
                <a:ea typeface="+mn-ea"/>
                <a:cs typeface="+mn-cs"/>
              </a:rPr>
              <a:t>Trying to write down only the words that will appear in the final draft.</a:t>
            </a:r>
          </a:p>
          <a:p>
            <a:r>
              <a:rPr lang="en-CA" sz="1200" b="0" i="0" kern="1200" dirty="0" smtClean="0">
                <a:solidFill>
                  <a:schemeClr val="tx1"/>
                </a:solidFill>
                <a:effectLst/>
                <a:latin typeface="+mn-lt"/>
                <a:ea typeface="+mn-ea"/>
                <a:cs typeface="+mn-cs"/>
              </a:rPr>
              <a:t>e.g. you write “introduction” and then you try to write the first sentence… and then the second sentence and then the third sentence.</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Driving in the fog. No! Draw a map!</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The main mistake people make is they sit down and try to write the finished product,</a:t>
            </a:r>
            <a:r>
              <a:rPr lang="en-CA" sz="1200" b="0" i="0" kern="1200" baseline="0" dirty="0" smtClean="0">
                <a:solidFill>
                  <a:schemeClr val="tx1"/>
                </a:solidFill>
                <a:effectLst/>
                <a:latin typeface="+mn-lt"/>
                <a:ea typeface="+mn-ea"/>
                <a:cs typeface="+mn-cs"/>
              </a:rPr>
              <a:t> and </a:t>
            </a:r>
            <a:r>
              <a:rPr lang="en-CA" sz="1200" b="0" i="0" kern="1200" dirty="0" smtClean="0">
                <a:solidFill>
                  <a:schemeClr val="tx1"/>
                </a:solidFill>
                <a:effectLst/>
                <a:latin typeface="+mn-lt"/>
                <a:ea typeface="+mn-ea"/>
                <a:cs typeface="+mn-cs"/>
              </a:rPr>
              <a:t>it comes out however it comes out.</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If you only write down the final product… you’re doing all the planning, structuring, organizing in your head. </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Then it’s hard to think about what does the reader know, need to know… and when… and how to explain things the best way.</a:t>
            </a:r>
            <a:r>
              <a:rPr lang="en-CA" sz="1200" b="0" i="0" kern="1200" baseline="0" dirty="0" smtClean="0">
                <a:solidFill>
                  <a:schemeClr val="tx1"/>
                </a:solidFill>
                <a:effectLst/>
                <a:latin typeface="+mn-lt"/>
                <a:ea typeface="+mn-ea"/>
                <a:cs typeface="+mn-cs"/>
              </a:rPr>
              <a:t> </a:t>
            </a:r>
          </a:p>
          <a:p>
            <a:endParaRPr lang="en-CA" sz="1200" b="0" i="0" kern="1200" baseline="0" dirty="0" smtClean="0">
              <a:solidFill>
                <a:schemeClr val="tx1"/>
              </a:solidFill>
              <a:effectLst/>
              <a:latin typeface="+mn-lt"/>
              <a:ea typeface="+mn-ea"/>
              <a:cs typeface="+mn-cs"/>
            </a:endParaRPr>
          </a:p>
          <a:p>
            <a:r>
              <a:rPr lang="en-CA" sz="1200" b="0" i="0" kern="1200" baseline="0" dirty="0" smtClean="0">
                <a:solidFill>
                  <a:schemeClr val="tx1"/>
                </a:solidFill>
                <a:effectLst/>
                <a:latin typeface="+mn-lt"/>
                <a:ea typeface="+mn-ea"/>
                <a:cs typeface="+mn-cs"/>
              </a:rPr>
              <a:t>Too much to keep track of!</a:t>
            </a:r>
            <a:r>
              <a:rPr lang="en-CA" sz="1200" b="0" i="0" kern="1200" dirty="0" smtClean="0">
                <a:solidFill>
                  <a:schemeClr val="tx1"/>
                </a:solidFill>
                <a:effectLst/>
                <a:latin typeface="+mn-lt"/>
                <a:ea typeface="+mn-ea"/>
                <a:cs typeface="+mn-cs"/>
              </a:rPr>
              <a:t/>
            </a:r>
            <a:br>
              <a:rPr lang="en-CA" sz="1200" b="0" i="0" kern="1200" dirty="0" smtClean="0">
                <a:solidFill>
                  <a:schemeClr val="tx1"/>
                </a:solidFill>
                <a:effectLst/>
                <a:latin typeface="+mn-lt"/>
                <a:ea typeface="+mn-ea"/>
                <a:cs typeface="+mn-cs"/>
              </a:rPr>
            </a:b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4733735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dirty="0" smtClean="0"/>
              <a:t>Exactly.</a:t>
            </a:r>
            <a:r>
              <a:rPr lang="en-CA" baseline="0" dirty="0" smtClean="0"/>
              <a:t> We all think that way. </a:t>
            </a:r>
          </a:p>
          <a:p>
            <a:endParaRPr lang="en-CA" baseline="0" dirty="0" smtClean="0"/>
          </a:p>
          <a:p>
            <a:r>
              <a:rPr lang="en-CA" dirty="0" smtClean="0"/>
              <a:t>Fact,</a:t>
            </a:r>
            <a:r>
              <a:rPr lang="en-CA" baseline="0" dirty="0" smtClean="0"/>
              <a:t> fact, fact, premise, premise, conclusion. That’s how we think. </a:t>
            </a:r>
          </a:p>
          <a:p>
            <a:endParaRPr lang="en-CA" baseline="0" dirty="0" smtClean="0"/>
          </a:p>
          <a:p>
            <a:r>
              <a:rPr lang="en-CA" baseline="0" dirty="0" smtClean="0"/>
              <a:t>And that’s the difference between writing for yourself, and writing with the reader in mind. Because that is how you think. Facts lead to a conclusion. </a:t>
            </a:r>
          </a:p>
          <a:p>
            <a:endParaRPr lang="en-CA" baseline="0" dirty="0" smtClean="0"/>
          </a:p>
          <a:p>
            <a:r>
              <a:rPr lang="en-CA" baseline="0" dirty="0" smtClean="0"/>
              <a:t>But you can’t do that with the reader. If you walk up to someone and you say, “Hey, I’m going to tell you 10 facts, and at the end of those 10 facts I’ll tell you the conclusion I promise,” they’re going to zone out. </a:t>
            </a:r>
          </a:p>
          <a:p>
            <a:endParaRPr lang="en-CA" baseline="0" dirty="0" smtClean="0"/>
          </a:p>
          <a:p>
            <a:r>
              <a:rPr lang="en-CA" baseline="0" dirty="0" smtClean="0"/>
              <a:t>Because (1) it’s boring, and then (2) they won’t be able to memorize those facts and remember them later on anyway. </a:t>
            </a:r>
          </a:p>
          <a:p>
            <a:endParaRPr lang="en-CA" baseline="0" dirty="0" smtClean="0"/>
          </a:p>
          <a:p>
            <a:r>
              <a:rPr lang="en-CA" baseline="0" dirty="0" smtClean="0"/>
              <a:t>Instead of telling them random facts without telling them why, you FIRST have to tell them the conclusion. “Hey, I have a suggestion for the company. Here’s what my idea is. And THEN you tell them, and here are the reasons I think it will work, here are the facts that justify my conclusion.</a:t>
            </a: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4397153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dirty="0" smtClean="0"/>
              <a:t>Presented at Redfin, 2/24/2017 </a:t>
            </a:r>
            <a:endParaRPr lang="en-US" dirty="0"/>
          </a:p>
        </p:txBody>
      </p:sp>
      <p:sp>
        <p:nvSpPr>
          <p:cNvPr id="5" name="Footer Placeholder 4"/>
          <p:cNvSpPr>
            <a:spLocks noGrp="1"/>
          </p:cNvSpPr>
          <p:nvPr>
            <p:ph type="ftr" sz="quarter" idx="11"/>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4315157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Otherwise it’s the same problem again. You’re trying to write the final draft of the outline in the first go. </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Then you’re just passing the same problem down the chain. How do you figure out what to put in your outline?</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Before you start outlining, you need to know what the structure </a:t>
            </a:r>
            <a:r>
              <a:rPr lang="en-CA" sz="1200" b="1" i="0" kern="1200" dirty="0" smtClean="0">
                <a:solidFill>
                  <a:schemeClr val="tx1"/>
                </a:solidFill>
                <a:effectLst/>
                <a:latin typeface="+mn-lt"/>
                <a:ea typeface="+mn-ea"/>
                <a:cs typeface="+mn-cs"/>
              </a:rPr>
              <a:t>should</a:t>
            </a:r>
            <a:r>
              <a:rPr lang="en-CA" sz="1200" b="0" i="0" kern="1200" dirty="0" smtClean="0">
                <a:solidFill>
                  <a:schemeClr val="tx1"/>
                </a:solidFill>
                <a:effectLst/>
                <a:latin typeface="+mn-lt"/>
                <a:ea typeface="+mn-ea"/>
                <a:cs typeface="+mn-cs"/>
              </a:rPr>
              <a:t> be.</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You need to plan the structure, weigh options</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Before you outline, you need to know what you’re trying to say</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You need to </a:t>
            </a:r>
            <a:r>
              <a:rPr lang="en-CA" sz="1200" b="1" i="0" kern="1200" dirty="0" smtClean="0">
                <a:solidFill>
                  <a:schemeClr val="tx1"/>
                </a:solidFill>
                <a:effectLst/>
                <a:latin typeface="+mn-lt"/>
                <a:ea typeface="+mn-ea"/>
                <a:cs typeface="+mn-cs"/>
              </a:rPr>
              <a:t>think</a:t>
            </a:r>
            <a:r>
              <a:rPr lang="en-CA" sz="1200" b="0" i="0" kern="1200" dirty="0" smtClean="0">
                <a:solidFill>
                  <a:schemeClr val="tx1"/>
                </a:solidFill>
                <a:effectLst/>
                <a:latin typeface="+mn-lt"/>
                <a:ea typeface="+mn-ea"/>
                <a:cs typeface="+mn-cs"/>
              </a:rPr>
              <a:t> even before you outline!</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Outline strategically!</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When you’re outlining, you’re still kind of in the mode of listing</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Yes, you’re ordering things, rearranging them…</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But you need to dig even deeper than that. You need to be thinking strategically about what to put in or not put in, </a:t>
            </a:r>
            <a:r>
              <a:rPr lang="en-CA" sz="1200" b="1" i="0" kern="1200" dirty="0" smtClean="0">
                <a:solidFill>
                  <a:schemeClr val="tx1"/>
                </a:solidFill>
                <a:effectLst/>
                <a:latin typeface="+mn-lt"/>
                <a:ea typeface="+mn-ea"/>
                <a:cs typeface="+mn-cs"/>
              </a:rPr>
              <a:t>how</a:t>
            </a:r>
            <a:r>
              <a:rPr lang="en-CA" sz="1200" b="0" i="0" kern="1200" dirty="0" smtClean="0">
                <a:solidFill>
                  <a:schemeClr val="tx1"/>
                </a:solidFill>
                <a:effectLst/>
                <a:latin typeface="+mn-lt"/>
                <a:ea typeface="+mn-ea"/>
                <a:cs typeface="+mn-cs"/>
              </a:rPr>
              <a:t> to present information to the reader</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It means you’re trying to do all that thinking in your head</a:t>
            </a:r>
            <a:r>
              <a:rPr lang="en-CA" sz="1200" b="0" i="0" kern="1200" dirty="0">
                <a:solidFill>
                  <a:schemeClr val="tx1"/>
                </a:solidFill>
                <a:effectLst/>
                <a:latin typeface="+mn-lt"/>
                <a:ea typeface="+mn-ea"/>
                <a:cs typeface="+mn-cs"/>
              </a:rPr>
              <a:t>.</a:t>
            </a:r>
            <a:endParaRPr lang="en-CA" sz="1200" b="0" i="0" kern="1200" dirty="0" smtClean="0">
              <a:solidFill>
                <a:schemeClr val="tx1"/>
              </a:solidFill>
              <a:effectLst/>
              <a:latin typeface="+mn-lt"/>
              <a:ea typeface="+mn-ea"/>
              <a:cs typeface="+mn-cs"/>
            </a:endParaRPr>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36016046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If the writing is sloppy, the thinking is sloppy too</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clear writing requires clear thinking</a:t>
            </a:r>
          </a:p>
          <a:p>
            <a:pPr marL="171450" indent="-171450">
              <a:buFont typeface="Arial" panose="020B0604020202020204" pitchFamily="34" charset="0"/>
              <a:buChar char="•"/>
            </a:pPr>
            <a:r>
              <a:rPr lang="en-CA" sz="1200" b="1" i="0" kern="1200" dirty="0" smtClean="0">
                <a:solidFill>
                  <a:schemeClr val="tx1"/>
                </a:solidFill>
                <a:effectLst/>
                <a:latin typeface="+mn-lt"/>
                <a:ea typeface="+mn-ea"/>
                <a:cs typeface="+mn-cs"/>
              </a:rPr>
              <a:t>writing is thinking on paper</a:t>
            </a:r>
            <a:endParaRPr lang="en-CA" sz="1200" b="0" i="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it’s a lack of clarity not only in the sentences, but in the thinking itself</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I teach a method for clear thinking</a:t>
            </a: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33350725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How do you think clearly, analytically, strategically?</a:t>
            </a:r>
          </a:p>
          <a:p>
            <a:r>
              <a:rPr lang="en-CA" sz="1200" b="0" i="0" kern="1200" dirty="0" smtClean="0">
                <a:solidFill>
                  <a:schemeClr val="tx1"/>
                </a:solidFill>
                <a:effectLst/>
                <a:latin typeface="+mn-lt"/>
                <a:ea typeface="+mn-ea"/>
                <a:cs typeface="+mn-cs"/>
              </a:rPr>
              <a:t>Thinking is just asking and answering questions</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do the whole Tony robbins thing</a:t>
            </a:r>
          </a:p>
          <a:p>
            <a:pPr marL="628650" lvl="1" indent="-171450">
              <a:buFont typeface="Arial" panose="020B0604020202020204" pitchFamily="34" charset="0"/>
              <a:buChar char="•"/>
            </a:pPr>
            <a:r>
              <a:rPr lang="en-CA" sz="1200" b="0" i="0" kern="1200" dirty="0" smtClean="0">
                <a:solidFill>
                  <a:schemeClr val="tx1"/>
                </a:solidFill>
                <a:effectLst/>
                <a:latin typeface="+mn-lt"/>
                <a:ea typeface="+mn-ea"/>
                <a:cs typeface="+mn-cs"/>
              </a:rPr>
              <a:t>Analytical thinking is the process of asking and answering questions.</a:t>
            </a:r>
          </a:p>
          <a:p>
            <a:pPr marL="628650" lvl="1" indent="-171450">
              <a:buFont typeface="Arial" panose="020B0604020202020204" pitchFamily="34" charset="0"/>
              <a:buChar char="•"/>
            </a:pPr>
            <a:r>
              <a:rPr lang="en-CA" sz="1200" b="0" i="0" kern="1200" dirty="0" smtClean="0">
                <a:solidFill>
                  <a:schemeClr val="tx1"/>
                </a:solidFill>
                <a:effectLst/>
                <a:latin typeface="+mn-lt"/>
                <a:ea typeface="+mn-ea"/>
                <a:cs typeface="+mn-cs"/>
              </a:rPr>
              <a:t>If I can figure out what questions to ask, I find I often already know the answers.</a:t>
            </a:r>
          </a:p>
          <a:p>
            <a:pPr marL="628650" lvl="1" indent="-171450">
              <a:buFont typeface="Arial" panose="020B0604020202020204" pitchFamily="34" charset="0"/>
              <a:buChar char="•"/>
            </a:pPr>
            <a:r>
              <a:rPr lang="en-CA" sz="1200" b="1" i="0" kern="1200" dirty="0" smtClean="0">
                <a:solidFill>
                  <a:schemeClr val="tx1"/>
                </a:solidFill>
                <a:effectLst/>
                <a:latin typeface="+mn-lt"/>
                <a:ea typeface="+mn-ea"/>
                <a:cs typeface="+mn-cs"/>
              </a:rPr>
              <a:t>Analytical thinking is really just the process of asking and answering questions</a:t>
            </a:r>
            <a:r>
              <a:rPr lang="en-CA" sz="1200" b="0" i="0" kern="1200" dirty="0" smtClean="0">
                <a:solidFill>
                  <a:schemeClr val="tx1"/>
                </a:solidFill>
                <a:effectLst/>
                <a:latin typeface="+mn-lt"/>
                <a:ea typeface="+mn-ea"/>
                <a:cs typeface="+mn-cs"/>
              </a:rPr>
              <a:t>. If you can ask the right questions and then answer them, that means you have a logical argument.</a:t>
            </a:r>
          </a:p>
          <a:p>
            <a:pPr marL="628650" lvl="1" indent="-171450">
              <a:buFont typeface="Arial" panose="020B0604020202020204" pitchFamily="34" charset="0"/>
              <a:buChar char="•"/>
            </a:pP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8499673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How do you think clearly, analytically, strategically?</a:t>
            </a:r>
          </a:p>
          <a:p>
            <a:r>
              <a:rPr lang="en-CA" sz="1200" b="0" i="0" kern="1200" dirty="0" smtClean="0">
                <a:solidFill>
                  <a:schemeClr val="tx1"/>
                </a:solidFill>
                <a:effectLst/>
                <a:latin typeface="+mn-lt"/>
                <a:ea typeface="+mn-ea"/>
                <a:cs typeface="+mn-cs"/>
              </a:rPr>
              <a:t>Thinking is just asking and answering questions</a:t>
            </a:r>
          </a:p>
          <a:p>
            <a:endParaRPr lang="en-CA" sz="1200" b="0" i="0" kern="1200" dirty="0" smtClean="0">
              <a:solidFill>
                <a:schemeClr val="tx1"/>
              </a:solidFill>
              <a:effectLst/>
              <a:latin typeface="+mn-lt"/>
              <a:ea typeface="+mn-ea"/>
              <a:cs typeface="+mn-cs"/>
            </a:endParaRPr>
          </a:p>
          <a:p>
            <a:pPr marL="628650" lvl="1" indent="-171450">
              <a:buFont typeface="Arial" panose="020B0604020202020204" pitchFamily="34" charset="0"/>
              <a:buChar char="•"/>
            </a:pPr>
            <a:r>
              <a:rPr lang="en-CA" sz="1200" b="0" i="0" kern="1200" dirty="0" smtClean="0">
                <a:solidFill>
                  <a:schemeClr val="tx1"/>
                </a:solidFill>
                <a:effectLst/>
                <a:latin typeface="+mn-lt"/>
                <a:ea typeface="+mn-ea"/>
                <a:cs typeface="+mn-cs"/>
              </a:rPr>
              <a:t>Analytical thinking is the process of asking and answering questions.</a:t>
            </a:r>
          </a:p>
          <a:p>
            <a:pPr marL="628650" lvl="1" indent="-171450">
              <a:buFont typeface="Arial" panose="020B0604020202020204" pitchFamily="34" charset="0"/>
              <a:buChar char="•"/>
            </a:pPr>
            <a:r>
              <a:rPr lang="en-CA" sz="1200" b="1" i="0" kern="1200" dirty="0" smtClean="0">
                <a:solidFill>
                  <a:schemeClr val="tx1"/>
                </a:solidFill>
                <a:effectLst/>
                <a:latin typeface="+mn-lt"/>
                <a:ea typeface="+mn-ea"/>
                <a:cs typeface="+mn-cs"/>
              </a:rPr>
              <a:t>Analytical thinking is really just the process of asking and answering questions</a:t>
            </a:r>
            <a:r>
              <a:rPr lang="en-CA" sz="1200" b="0" i="0" kern="1200" dirty="0" smtClean="0">
                <a:solidFill>
                  <a:schemeClr val="tx1"/>
                </a:solidFill>
                <a:effectLst/>
                <a:latin typeface="+mn-lt"/>
                <a:ea typeface="+mn-ea"/>
                <a:cs typeface="+mn-cs"/>
              </a:rPr>
              <a:t>. If you can ask the right questions and then answer them, that means you have a logical argument.</a:t>
            </a:r>
          </a:p>
          <a:p>
            <a:pPr marL="628650" lvl="1" indent="-171450">
              <a:buFont typeface="Arial" panose="020B0604020202020204" pitchFamily="34" charset="0"/>
              <a:buChar char="•"/>
            </a:pPr>
            <a:endParaRPr lang="en-CA" dirty="0" smtClean="0"/>
          </a:p>
          <a:p>
            <a:pPr marL="628650" lvl="1" indent="-171450">
              <a:buFont typeface="Arial" panose="020B0604020202020204" pitchFamily="34" charset="0"/>
              <a:buChar char="•"/>
            </a:pPr>
            <a:endParaRPr lang="en-CA" dirty="0" smtClean="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1200" b="0" i="0" kern="1200" dirty="0" smtClean="0">
                <a:solidFill>
                  <a:schemeClr val="tx1"/>
                </a:solidFill>
                <a:effectLst/>
                <a:latin typeface="+mn-lt"/>
                <a:ea typeface="+mn-ea"/>
                <a:cs typeface="+mn-cs"/>
              </a:rPr>
              <a:t>If I can figure out what questions to ask, I find I often already know the answers.</a:t>
            </a:r>
          </a:p>
          <a:p>
            <a:pPr marL="628650" lvl="1" indent="-171450">
              <a:buFont typeface="Arial" panose="020B0604020202020204" pitchFamily="34" charset="0"/>
              <a:buChar char="•"/>
            </a:pP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0476558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dirty="0" smtClean="0"/>
              <a:t>Presented at Redfin, 2/24/2017 </a:t>
            </a:r>
            <a:endParaRPr lang="en-US" dirty="0"/>
          </a:p>
        </p:txBody>
      </p:sp>
      <p:sp>
        <p:nvSpPr>
          <p:cNvPr id="5" name="Footer Placeholder 4"/>
          <p:cNvSpPr>
            <a:spLocks noGrp="1"/>
          </p:cNvSpPr>
          <p:nvPr>
            <p:ph type="ftr" sz="quarter" idx="11"/>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429818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Is what I’ll teach you here today</a:t>
            </a: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5537615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228600" indent="-228600">
              <a:buFont typeface="+mj-lt"/>
              <a:buAutoNum type="arabicPeriod"/>
            </a:pPr>
            <a:r>
              <a:rPr lang="en-CA" sz="1200" b="0" i="0" kern="1200" dirty="0" smtClean="0">
                <a:solidFill>
                  <a:schemeClr val="tx1"/>
                </a:solidFill>
                <a:effectLst/>
                <a:latin typeface="+mn-lt"/>
                <a:ea typeface="+mn-ea"/>
                <a:cs typeface="+mn-cs"/>
              </a:rPr>
              <a:t>Your </a:t>
            </a:r>
            <a:r>
              <a:rPr lang="en-CA" sz="1200" b="1" i="0" kern="1200" dirty="0" smtClean="0">
                <a:solidFill>
                  <a:schemeClr val="tx1"/>
                </a:solidFill>
                <a:effectLst/>
                <a:latin typeface="+mn-lt"/>
                <a:ea typeface="+mn-ea"/>
                <a:cs typeface="+mn-cs"/>
              </a:rPr>
              <a:t>thinking</a:t>
            </a:r>
            <a:r>
              <a:rPr lang="en-CA" sz="1200" b="0" i="0" kern="1200" dirty="0" smtClean="0">
                <a:solidFill>
                  <a:schemeClr val="tx1"/>
                </a:solidFill>
                <a:effectLst/>
                <a:latin typeface="+mn-lt"/>
                <a:ea typeface="+mn-ea"/>
                <a:cs typeface="+mn-cs"/>
              </a:rPr>
              <a:t> file. You figuring out for yourself what to put in and how to communicate it, ordering. This isn’t even a draft. This is strategy. your notes to yourself</a:t>
            </a:r>
          </a:p>
          <a:p>
            <a:pPr marL="228600" indent="-228600">
              <a:buFont typeface="+mj-lt"/>
              <a:buAutoNum type="arabicPeriod"/>
            </a:pPr>
            <a:r>
              <a:rPr lang="en-CA" sz="1200" b="0" i="0" kern="1200" dirty="0" smtClean="0">
                <a:solidFill>
                  <a:schemeClr val="tx1"/>
                </a:solidFill>
                <a:effectLst/>
                <a:latin typeface="+mn-lt"/>
                <a:ea typeface="+mn-ea"/>
                <a:cs typeface="+mn-cs"/>
              </a:rPr>
              <a:t>The document you’ll present to the reader. First draft, second draft.</a:t>
            </a:r>
          </a:p>
          <a:p>
            <a:pPr marL="228600" indent="-228600">
              <a:buFont typeface="+mj-lt"/>
              <a:buAutoNum type="arabicPeriod"/>
            </a:pP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5636949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6352439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0441699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dirty="0" smtClean="0"/>
              <a:t>Presented at Redfin, 2/24/2017 </a:t>
            </a:r>
            <a:endParaRPr lang="en-US" dirty="0"/>
          </a:p>
        </p:txBody>
      </p:sp>
      <p:sp>
        <p:nvSpPr>
          <p:cNvPr id="5" name="Footer Placeholder 4"/>
          <p:cNvSpPr>
            <a:spLocks noGrp="1"/>
          </p:cNvSpPr>
          <p:nvPr>
            <p:ph type="ftr" sz="quarter" idx="11"/>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8414811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You’ll be rewriting the document you brought</a:t>
            </a:r>
          </a:p>
          <a:p>
            <a:r>
              <a:rPr lang="en-CA" sz="1200" b="0" i="0" kern="1200" dirty="0" smtClean="0">
                <a:solidFill>
                  <a:schemeClr val="tx1"/>
                </a:solidFill>
                <a:effectLst/>
                <a:latin typeface="+mn-lt"/>
                <a:ea typeface="+mn-ea"/>
                <a:cs typeface="+mn-cs"/>
              </a:rPr>
              <a:t>you’re coming with a draft of what you’re working on. we’ll start from scratch, start from the very beginning so we can not only improve the current proposal, but so we can know how to start proposals from scratch in the future. you might feel like you already did this, but the point of this isn’t just to perfect what you already did, but to teach you a new way of approaching this in the future.</a:t>
            </a: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9973912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The Question Method™ is a tool I developed to prompt employees to ask and answer the right questions. The goal is to give you a step-by-step process for thinking analytically.</a:t>
            </a:r>
          </a:p>
          <a:p>
            <a:r>
              <a:rPr lang="en-CA" sz="1200" b="0" i="0" kern="1200" dirty="0" smtClean="0">
                <a:solidFill>
                  <a:schemeClr val="tx1"/>
                </a:solidFill>
                <a:effectLst/>
                <a:latin typeface="+mn-lt"/>
                <a:ea typeface="+mn-ea"/>
                <a:cs typeface="+mn-cs"/>
              </a:rPr>
              <a:t>Analytical thinking is the process of asking and answering questions.</a:t>
            </a: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598197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a tool I developed to get you to ask and answer the right questions</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The goal is to give you a step-by-step process for thinking analytically.</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By the end of the process, you’ll have a comprehensive list of questions </a:t>
            </a:r>
            <a:r>
              <a:rPr lang="en-CA" sz="1200" b="1" i="0" kern="1200" dirty="0" smtClean="0">
                <a:solidFill>
                  <a:schemeClr val="tx1"/>
                </a:solidFill>
                <a:effectLst/>
                <a:latin typeface="+mn-lt"/>
                <a:ea typeface="+mn-ea"/>
                <a:cs typeface="+mn-cs"/>
              </a:rPr>
              <a:t>and answers</a:t>
            </a:r>
            <a:r>
              <a:rPr lang="en-CA" sz="1200" b="0" i="0" kern="1200" dirty="0" smtClean="0">
                <a:solidFill>
                  <a:schemeClr val="tx1"/>
                </a:solidFill>
                <a:effectLst/>
                <a:latin typeface="+mn-lt"/>
                <a:ea typeface="+mn-ea"/>
                <a:cs typeface="+mn-cs"/>
              </a:rPr>
              <a:t> you can draw on in writing your document.</a:t>
            </a:r>
          </a:p>
          <a:p>
            <a:endParaRPr lang="en-CA" sz="1200" b="0" i="0" kern="1200" dirty="0" smtClean="0">
              <a:solidFill>
                <a:schemeClr val="tx1"/>
              </a:solidFill>
              <a:effectLst/>
              <a:latin typeface="+mn-lt"/>
              <a:ea typeface="+mn-ea"/>
              <a:cs typeface="+mn-cs"/>
            </a:endParaRPr>
          </a:p>
          <a:p>
            <a:r>
              <a:rPr lang="en-CA" sz="1200" b="0" i="0" kern="1200" dirty="0" smtClean="0">
                <a:solidFill>
                  <a:schemeClr val="tx1"/>
                </a:solidFill>
                <a:effectLst/>
                <a:latin typeface="+mn-lt"/>
                <a:ea typeface="+mn-ea"/>
                <a:cs typeface="+mn-cs"/>
              </a:rPr>
              <a:t>To figure out what the important questions are</a:t>
            </a:r>
          </a:p>
          <a:p>
            <a:r>
              <a:rPr lang="en-CA" sz="1200" b="0" i="0" kern="1200" dirty="0" smtClean="0">
                <a:solidFill>
                  <a:schemeClr val="tx1"/>
                </a:solidFill>
                <a:effectLst/>
                <a:latin typeface="+mn-lt"/>
                <a:ea typeface="+mn-ea"/>
                <a:cs typeface="+mn-cs"/>
              </a:rPr>
              <a:t/>
            </a:r>
            <a:br>
              <a:rPr lang="en-CA" sz="1200" b="0" i="0" kern="1200" dirty="0" smtClean="0">
                <a:solidFill>
                  <a:schemeClr val="tx1"/>
                </a:solidFill>
                <a:effectLst/>
                <a:latin typeface="+mn-lt"/>
                <a:ea typeface="+mn-ea"/>
                <a:cs typeface="+mn-cs"/>
              </a:rPr>
            </a:b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4233775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dirty="0" smtClean="0"/>
              <a:t>Presented at Redfin, 2/24/2017 </a:t>
            </a:r>
            <a:endParaRPr lang="en-US" dirty="0"/>
          </a:p>
        </p:txBody>
      </p:sp>
      <p:sp>
        <p:nvSpPr>
          <p:cNvPr id="5" name="Footer Placeholder 4"/>
          <p:cNvSpPr>
            <a:spLocks noGrp="1"/>
          </p:cNvSpPr>
          <p:nvPr>
            <p:ph type="ftr" sz="quarter" idx="11"/>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5942423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200" b="0" i="0" kern="1200" dirty="0" smtClean="0">
                <a:solidFill>
                  <a:schemeClr val="tx1"/>
                </a:solidFill>
                <a:effectLst/>
                <a:latin typeface="+mn-lt"/>
                <a:ea typeface="+mn-ea"/>
                <a:cs typeface="+mn-cs"/>
              </a:rPr>
              <a:t>See how you don’t even get to an answer until you really drill down into the questions</a:t>
            </a:r>
          </a:p>
          <a:p>
            <a:endParaRPr lang="en-US"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6754137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dirty="0" smtClean="0"/>
              <a:t>Presented at Redfin, 2/24/2017 </a:t>
            </a:r>
            <a:endParaRPr lang="en-US" dirty="0"/>
          </a:p>
        </p:txBody>
      </p:sp>
      <p:sp>
        <p:nvSpPr>
          <p:cNvPr id="5" name="Footer Placeholder 4"/>
          <p:cNvSpPr>
            <a:spLocks noGrp="1"/>
          </p:cNvSpPr>
          <p:nvPr>
            <p:ph type="ftr" sz="quarter" idx="11"/>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770237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dirty="0" smtClean="0"/>
              <a:t>Presented at Redfin, 2/24/2017 </a:t>
            </a:r>
            <a:endParaRPr lang="en-US" dirty="0"/>
          </a:p>
        </p:txBody>
      </p:sp>
      <p:sp>
        <p:nvSpPr>
          <p:cNvPr id="5" name="Footer Placeholder 4"/>
          <p:cNvSpPr>
            <a:spLocks noGrp="1"/>
          </p:cNvSpPr>
          <p:nvPr>
            <p:ph type="ftr" sz="quarter" idx="11"/>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935187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dirty="0" smtClean="0"/>
              <a:t>Presented at Redfin, 2/24/2017 </a:t>
            </a:r>
            <a:endParaRPr lang="en-US" dirty="0"/>
          </a:p>
        </p:txBody>
      </p:sp>
      <p:sp>
        <p:nvSpPr>
          <p:cNvPr id="5" name="Footer Placeholder 4"/>
          <p:cNvSpPr>
            <a:spLocks noGrp="1"/>
          </p:cNvSpPr>
          <p:nvPr>
            <p:ph type="ftr" sz="quarter" idx="11"/>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1787510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dirty="0" smtClean="0"/>
              <a:t>Presented at Redfin, 2/24/2017 </a:t>
            </a:r>
            <a:endParaRPr lang="en-US" dirty="0"/>
          </a:p>
        </p:txBody>
      </p:sp>
      <p:sp>
        <p:nvSpPr>
          <p:cNvPr id="5" name="Footer Placeholder 4"/>
          <p:cNvSpPr>
            <a:spLocks noGrp="1"/>
          </p:cNvSpPr>
          <p:nvPr>
            <p:ph type="ftr" sz="quarter" idx="11"/>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7318504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dirty="0" smtClean="0"/>
              <a:t>Presented at Redfin, 2/24/2017 </a:t>
            </a:r>
            <a:endParaRPr lang="en-US" dirty="0"/>
          </a:p>
        </p:txBody>
      </p:sp>
      <p:sp>
        <p:nvSpPr>
          <p:cNvPr id="5" name="Footer Placeholder 4"/>
          <p:cNvSpPr>
            <a:spLocks noGrp="1"/>
          </p:cNvSpPr>
          <p:nvPr>
            <p:ph type="ftr" sz="quarter" idx="11"/>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5709440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dirty="0" smtClean="0"/>
              <a:t>Presented at Redfin, 2/24/2017 </a:t>
            </a:r>
            <a:endParaRPr lang="en-US" dirty="0"/>
          </a:p>
        </p:txBody>
      </p:sp>
      <p:sp>
        <p:nvSpPr>
          <p:cNvPr id="5" name="Footer Placeholder 4"/>
          <p:cNvSpPr>
            <a:spLocks noGrp="1"/>
          </p:cNvSpPr>
          <p:nvPr>
            <p:ph type="ftr" sz="quarter" idx="11"/>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693196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3165523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dirty="0" smtClean="0"/>
              <a:t>Presented at Redfin, 2/24/2017 </a:t>
            </a:r>
            <a:endParaRPr lang="en-US" dirty="0"/>
          </a:p>
        </p:txBody>
      </p:sp>
      <p:sp>
        <p:nvSpPr>
          <p:cNvPr id="5" name="Footer Placeholder 4"/>
          <p:cNvSpPr>
            <a:spLocks noGrp="1"/>
          </p:cNvSpPr>
          <p:nvPr>
            <p:ph type="ftr" sz="quarter" idx="11"/>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24511359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276670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0208122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58664200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65264386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11545778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7325792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Do an audit of what you just wrote. It should address all of these questions. If not, answer them separately.</a:t>
            </a:r>
          </a:p>
          <a:p>
            <a:r>
              <a:rPr lang="en-CA" sz="1200" b="0" i="0" kern="1200" dirty="0" smtClean="0">
                <a:solidFill>
                  <a:schemeClr val="tx1"/>
                </a:solidFill>
                <a:effectLst/>
                <a:latin typeface="+mn-lt"/>
                <a:ea typeface="+mn-ea"/>
                <a:cs typeface="+mn-cs"/>
              </a:rPr>
              <a:t>Each of these questions will spur other questions.</a:t>
            </a:r>
          </a:p>
          <a:p>
            <a:r>
              <a:rPr lang="en-CA" sz="1200" b="0" i="0" kern="1200" dirty="0" smtClean="0">
                <a:solidFill>
                  <a:schemeClr val="tx1"/>
                </a:solidFill>
                <a:effectLst/>
                <a:latin typeface="+mn-lt"/>
                <a:ea typeface="+mn-ea"/>
                <a:cs typeface="+mn-cs"/>
              </a:rPr>
              <a:t>You can repeat The Question Method™ for any of these.</a:t>
            </a: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49311645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68080066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Outlining and organizing</a:t>
            </a:r>
          </a:p>
          <a:p>
            <a:r>
              <a:rPr lang="en-CA" sz="1200" b="0" i="0" kern="1200" dirty="0" smtClean="0">
                <a:solidFill>
                  <a:schemeClr val="tx1"/>
                </a:solidFill>
                <a:effectLst/>
                <a:latin typeface="+mn-lt"/>
                <a:ea typeface="+mn-ea"/>
                <a:cs typeface="+mn-cs"/>
              </a:rPr>
              <a:t>How to organize a document in a logical way.</a:t>
            </a: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093678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1" i="0" kern="1200" dirty="0" smtClean="0">
                <a:solidFill>
                  <a:schemeClr val="tx1"/>
                </a:solidFill>
                <a:effectLst/>
                <a:latin typeface="+mn-lt"/>
                <a:ea typeface="+mn-ea"/>
                <a:cs typeface="+mn-cs"/>
              </a:rPr>
              <a:t>Example:</a:t>
            </a:r>
            <a:r>
              <a:rPr lang="en-CA" sz="1200" b="0" i="0" kern="1200" dirty="0" smtClean="0">
                <a:solidFill>
                  <a:schemeClr val="tx1"/>
                </a:solidFill>
                <a:effectLst/>
                <a:latin typeface="+mn-lt"/>
                <a:ea typeface="+mn-ea"/>
                <a:cs typeface="+mn-cs"/>
              </a:rPr>
              <a:t> Redfin relocation Let’s look at the structure of this</a:t>
            </a: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308371109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15077832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Create an outline</a:t>
            </a:r>
          </a:p>
          <a:p>
            <a:r>
              <a:rPr lang="en-CA" sz="1200" b="0" i="0" kern="1200" dirty="0" smtClean="0">
                <a:solidFill>
                  <a:schemeClr val="tx1"/>
                </a:solidFill>
                <a:effectLst/>
                <a:latin typeface="+mn-lt"/>
                <a:ea typeface="+mn-ea"/>
                <a:cs typeface="+mn-cs"/>
              </a:rPr>
              <a:t>assemble your list of important questions, both the standard ones and the ones you generated. Only the ones that are relevant to the objective of the doc</a:t>
            </a:r>
          </a:p>
          <a:p>
            <a:r>
              <a:rPr lang="en-CA" sz="1200" b="0" i="0" kern="1200" dirty="0" smtClean="0">
                <a:solidFill>
                  <a:schemeClr val="tx1"/>
                </a:solidFill>
                <a:effectLst/>
                <a:latin typeface="+mn-lt"/>
                <a:ea typeface="+mn-ea"/>
                <a:cs typeface="+mn-cs"/>
              </a:rPr>
              <a:t>put them in order</a:t>
            </a:r>
          </a:p>
          <a:p>
            <a:r>
              <a:rPr lang="en-CA" sz="1200" b="0" i="0" kern="1200" dirty="0" smtClean="0">
                <a:solidFill>
                  <a:schemeClr val="tx1"/>
                </a:solidFill>
                <a:effectLst/>
                <a:latin typeface="+mn-lt"/>
                <a:ea typeface="+mn-ea"/>
                <a:cs typeface="+mn-cs"/>
              </a:rPr>
              <a:t>that’s your outline</a:t>
            </a:r>
            <a:endParaRPr lang="en-CA" sz="1200" b="0" i="0" kern="1200" dirty="0">
              <a:solidFill>
                <a:schemeClr val="tx1"/>
              </a:solidFill>
              <a:effectLst/>
              <a:latin typeface="+mn-lt"/>
              <a:ea typeface="+mn-ea"/>
              <a:cs typeface="+mn-cs"/>
            </a:endParaRPr>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8204674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If you’re confused by document structure, here’s the thing you need to remember: Each section must be asking and answering a question.</a:t>
            </a: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5178358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335311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200" b="0" i="0" kern="1200" dirty="0" smtClean="0">
                <a:solidFill>
                  <a:schemeClr val="tx1"/>
                </a:solidFill>
                <a:effectLst/>
                <a:latin typeface="+mn-lt"/>
                <a:ea typeface="+mn-ea"/>
                <a:cs typeface="+mn-cs"/>
              </a:rPr>
              <a:t>Contact and website example</a:t>
            </a:r>
            <a:endParaRPr lang="en-CA" dirty="0" smtClean="0"/>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21805668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If a section of the document is recommending that a particular action be taken, it’s clearer if the heading itself is phrased as a recommendation. Generally, using verbs is clearer and more forceful than listing nouns.</a:t>
            </a:r>
          </a:p>
          <a:p>
            <a:r>
              <a:rPr lang="en-CA" sz="1200" b="0" i="0" kern="1200" dirty="0" smtClean="0">
                <a:solidFill>
                  <a:schemeClr val="tx1"/>
                </a:solidFill>
                <a:effectLst/>
                <a:latin typeface="+mn-lt"/>
                <a:ea typeface="+mn-ea"/>
                <a:cs typeface="+mn-cs"/>
              </a:rPr>
              <a:t>Take the heading </a:t>
            </a:r>
            <a:r>
              <a:rPr lang="en-CA" sz="1200" b="1" i="0" kern="1200" dirty="0" smtClean="0">
                <a:solidFill>
                  <a:schemeClr val="tx1"/>
                </a:solidFill>
                <a:effectLst/>
                <a:latin typeface="+mn-lt"/>
                <a:ea typeface="+mn-ea"/>
                <a:cs typeface="+mn-cs"/>
              </a:rPr>
              <a:t>Deal Writing Agents</a:t>
            </a:r>
            <a:r>
              <a:rPr lang="en-CA" sz="1200" b="0" i="0" kern="1200" dirty="0" smtClean="0">
                <a:solidFill>
                  <a:schemeClr val="tx1"/>
                </a:solidFill>
                <a:effectLst/>
                <a:latin typeface="+mn-lt"/>
                <a:ea typeface="+mn-ea"/>
                <a:cs typeface="+mn-cs"/>
              </a:rPr>
              <a:t>. This section is actually making an important recommendation: that Redfin should begin offering Neighborhood Consultations. But this is not apparent from the heading. I changed the heading to </a:t>
            </a:r>
            <a:r>
              <a:rPr lang="en-CA" sz="1200" b="1" i="0" kern="1200" dirty="0" smtClean="0">
                <a:solidFill>
                  <a:schemeClr val="tx1"/>
                </a:solidFill>
                <a:effectLst/>
                <a:latin typeface="+mn-lt"/>
                <a:ea typeface="+mn-ea"/>
                <a:cs typeface="+mn-cs"/>
              </a:rPr>
              <a:t>Begin offering Neighborhood Consultations</a:t>
            </a:r>
            <a:r>
              <a:rPr lang="en-CA" sz="1200" b="0" i="0" kern="1200" dirty="0" smtClean="0">
                <a:solidFill>
                  <a:schemeClr val="tx1"/>
                </a:solidFill>
                <a:effectLst/>
                <a:latin typeface="+mn-lt"/>
                <a:ea typeface="+mn-ea"/>
                <a:cs typeface="+mn-cs"/>
              </a:rPr>
              <a:t> to make it more clear what point is being made.</a:t>
            </a:r>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94698220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3925376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Likewise, the heading “Support Agents and Relocation Coordinators” is also hiding an important recommendation: that Redfin should add the role of Relocation Coordinator. I changed the heading to </a:t>
            </a:r>
            <a:r>
              <a:rPr lang="en-CA" sz="1200" b="1" i="0" kern="1200" dirty="0" smtClean="0">
                <a:solidFill>
                  <a:schemeClr val="tx1"/>
                </a:solidFill>
                <a:effectLst/>
                <a:latin typeface="+mn-lt"/>
                <a:ea typeface="+mn-ea"/>
                <a:cs typeface="+mn-cs"/>
              </a:rPr>
              <a:t>Add a Relocation Coordinator role</a:t>
            </a:r>
            <a:r>
              <a:rPr lang="en-CA" sz="1200" b="0" i="0" kern="1200" dirty="0" smtClean="0">
                <a:solidFill>
                  <a:schemeClr val="tx1"/>
                </a:solidFill>
                <a:effectLst/>
                <a:latin typeface="+mn-lt"/>
                <a:ea typeface="+mn-ea"/>
                <a:cs typeface="+mn-cs"/>
              </a:rPr>
              <a:t>. This is a key recommendation of the document, and it should be labeled clearly so the reader knows what’s in the section and where it fits into the larger argument.</a:t>
            </a: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8685131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03971775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Now when you’ve done this for the whole document, you do the same thing for each section. Macro/ micro</a:t>
            </a:r>
          </a:p>
          <a:p>
            <a:r>
              <a:rPr lang="en-CA" sz="1200" b="0" i="0" kern="1200" dirty="0" smtClean="0">
                <a:solidFill>
                  <a:schemeClr val="tx1"/>
                </a:solidFill>
                <a:effectLst/>
                <a:latin typeface="+mn-lt"/>
                <a:ea typeface="+mn-ea"/>
                <a:cs typeface="+mn-cs"/>
              </a:rPr>
              <a:t>The Question Method™ is mirrored on a micro scale.</a:t>
            </a:r>
          </a:p>
          <a:p>
            <a:endParaRPr lang="en-CA" dirty="0" smtClean="0"/>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649520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Write out the structure use the headings to create an outline of this document so that we can look at the structure from a high level</a:t>
            </a:r>
          </a:p>
          <a:p>
            <a:r>
              <a:rPr lang="en-CA" sz="1200" b="0" i="0" kern="1200" dirty="0" smtClean="0">
                <a:solidFill>
                  <a:schemeClr val="tx1"/>
                </a:solidFill>
                <a:effectLst/>
                <a:latin typeface="+mn-lt"/>
                <a:ea typeface="+mn-ea"/>
                <a:cs typeface="+mn-cs"/>
              </a:rPr>
              <a:t>They can get the idea of this, start grappling with it</a:t>
            </a:r>
            <a:r>
              <a:rPr lang="en-CA" sz="1200" b="0" i="0" kern="1200" baseline="0" dirty="0" smtClean="0">
                <a:solidFill>
                  <a:schemeClr val="tx1"/>
                </a:solidFill>
                <a:effectLst/>
                <a:latin typeface="+mn-lt"/>
                <a:ea typeface="+mn-ea"/>
                <a:cs typeface="+mn-cs"/>
              </a:rPr>
              <a:t> </a:t>
            </a:r>
          </a:p>
          <a:p>
            <a:r>
              <a:rPr lang="en-CA" sz="1200" b="0" i="0" kern="1200" dirty="0" smtClean="0">
                <a:solidFill>
                  <a:schemeClr val="tx1"/>
                </a:solidFill>
                <a:effectLst/>
                <a:latin typeface="+mn-lt"/>
                <a:ea typeface="+mn-ea"/>
                <a:cs typeface="+mn-cs"/>
              </a:rPr>
              <a:t>5 minutes, get as far as you can</a:t>
            </a:r>
          </a:p>
          <a:p>
            <a:r>
              <a:rPr lang="en-CA" sz="1200" b="0" i="0" kern="1200" dirty="0" smtClean="0">
                <a:solidFill>
                  <a:schemeClr val="tx1"/>
                </a:solidFill>
                <a:effectLst/>
                <a:latin typeface="+mn-lt"/>
                <a:ea typeface="+mn-ea"/>
                <a:cs typeface="+mn-cs"/>
              </a:rPr>
              <a:t>Then I’ll reveal the answer:</a:t>
            </a:r>
          </a:p>
          <a:p>
            <a:r>
              <a:rPr lang="en-CA" sz="1200" b="0" i="0" kern="1200" dirty="0" smtClean="0">
                <a:solidFill>
                  <a:schemeClr val="tx1"/>
                </a:solidFill>
                <a:effectLst/>
                <a:latin typeface="+mn-lt"/>
                <a:ea typeface="+mn-ea"/>
                <a:cs typeface="+mn-cs"/>
              </a:rPr>
              <a:t>Get them to create this:</a:t>
            </a:r>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43974492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Now when you’ve done this for the whole document, you do the same thing for each section. Macro/ micro</a:t>
            </a:r>
          </a:p>
          <a:p>
            <a:r>
              <a:rPr lang="en-CA" sz="1200" b="0" i="0" kern="1200" dirty="0" smtClean="0">
                <a:solidFill>
                  <a:schemeClr val="tx1"/>
                </a:solidFill>
                <a:effectLst/>
                <a:latin typeface="+mn-lt"/>
                <a:ea typeface="+mn-ea"/>
                <a:cs typeface="+mn-cs"/>
              </a:rPr>
              <a:t>The Question Method™ is mirrored on a micro scale.</a:t>
            </a: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408404868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I want to teach you to say to yourself, as they’re creating the document structure, “This section answers the question: What steps would we need to take to implement this plan?” “This section answers the question: Why do I think this plan will work?”</a:t>
            </a: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87190247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For writing to be clear, the reader must not only understand the information, but must also why each piece of information is </a:t>
            </a:r>
            <a:r>
              <a:rPr lang="en-CA" sz="1200" b="1" i="0" kern="1200" dirty="0" smtClean="0">
                <a:solidFill>
                  <a:schemeClr val="tx1"/>
                </a:solidFill>
                <a:effectLst/>
                <a:latin typeface="+mn-lt"/>
                <a:ea typeface="+mn-ea"/>
                <a:cs typeface="+mn-cs"/>
              </a:rPr>
              <a:t>relevant to the broader argument</a:t>
            </a:r>
            <a:r>
              <a:rPr lang="en-CA" sz="1200" b="0" i="0" kern="1200" dirty="0" smtClean="0">
                <a:solidFill>
                  <a:schemeClr val="tx1"/>
                </a:solidFill>
                <a:effectLst/>
                <a:latin typeface="+mn-lt"/>
                <a:ea typeface="+mn-ea"/>
                <a:cs typeface="+mn-cs"/>
              </a:rPr>
              <a:t>. To put it another way: A proposal document should make a series of points, not just provide background information.</a:t>
            </a:r>
          </a:p>
          <a:p>
            <a:r>
              <a:rPr lang="en-CA" sz="1200" b="0" i="0" kern="1200" dirty="0" smtClean="0">
                <a:solidFill>
                  <a:schemeClr val="tx1"/>
                </a:solidFill>
                <a:effectLst/>
                <a:latin typeface="+mn-lt"/>
                <a:ea typeface="+mn-ea"/>
                <a:cs typeface="+mn-cs"/>
              </a:rPr>
              <a:t>The reader has to know why they need to know this</a:t>
            </a:r>
          </a:p>
          <a:p>
            <a:r>
              <a:rPr lang="en-CA" sz="1200" b="0" i="0" kern="1200" dirty="0" smtClean="0">
                <a:solidFill>
                  <a:schemeClr val="tx1"/>
                </a:solidFill>
                <a:effectLst/>
                <a:latin typeface="+mn-lt"/>
                <a:ea typeface="+mn-ea"/>
                <a:cs typeface="+mn-cs"/>
              </a:rPr>
              <a:t>relocation example—relevance</a:t>
            </a:r>
            <a:br>
              <a:rPr lang="en-CA" sz="1200" b="0" i="0" kern="1200" dirty="0" smtClean="0">
                <a:solidFill>
                  <a:schemeClr val="tx1"/>
                </a:solidFill>
                <a:effectLst/>
                <a:latin typeface="+mn-lt"/>
                <a:ea typeface="+mn-ea"/>
                <a:cs typeface="+mn-cs"/>
              </a:rPr>
            </a:br>
            <a:r>
              <a:rPr lang="en-CA" sz="1200" b="0" i="0" kern="1200" dirty="0" smtClean="0">
                <a:solidFill>
                  <a:schemeClr val="tx1"/>
                </a:solidFill>
                <a:effectLst/>
                <a:latin typeface="+mn-lt"/>
                <a:ea typeface="+mn-ea"/>
                <a:cs typeface="+mn-cs"/>
              </a:rPr>
              <a:t>For example, the “About the Relocation Customer” section is confusing because it’s not clear how the information is relevant. Take this part:</a:t>
            </a:r>
          </a:p>
          <a:p>
            <a:r>
              <a:rPr lang="en-CA" sz="1200" b="0" i="0" kern="1200" dirty="0" smtClean="0">
                <a:solidFill>
                  <a:schemeClr val="tx1"/>
                </a:solidFill>
                <a:effectLst/>
                <a:latin typeface="+mn-lt"/>
                <a:ea typeface="+mn-ea"/>
                <a:cs typeface="+mn-cs"/>
              </a:rPr>
              <a:t>"Relocatees have three traits that make them different from people moving within the same city... (1) They don't know where to move in their new city." What point is being made here? The reader will read this and think, “OK, and…? OK, so relocating customers don’t know where to move in their new city. So what? What about it?”</a:t>
            </a:r>
          </a:p>
          <a:p>
            <a:r>
              <a:rPr lang="en-CA" sz="1200" b="0" i="0" kern="1200" dirty="0" smtClean="0">
                <a:solidFill>
                  <a:schemeClr val="tx1"/>
                </a:solidFill>
                <a:effectLst/>
                <a:latin typeface="+mn-lt"/>
                <a:ea typeface="+mn-ea"/>
                <a:cs typeface="+mn-cs"/>
              </a:rPr>
              <a:t>But instead of going on to provide a “so what” and explain why this information is significant, the document goes on to list other factoids about relocating customers.</a:t>
            </a:r>
          </a:p>
          <a:p>
            <a:r>
              <a:rPr lang="en-CA" sz="1200" b="0" i="0" kern="1200" dirty="0" smtClean="0">
                <a:solidFill>
                  <a:schemeClr val="tx1"/>
                </a:solidFill>
                <a:effectLst/>
                <a:latin typeface="+mn-lt"/>
                <a:ea typeface="+mn-ea"/>
                <a:cs typeface="+mn-cs"/>
              </a:rPr>
              <a:t>It seems like the information in the “About the Relocation customer” section is merely background for what is to come later. But if you want the reader to register information, it should be provided only at the point where it’s relevant, not before.</a:t>
            </a:r>
          </a:p>
          <a:p>
            <a:r>
              <a:rPr lang="en-CA" sz="1200" b="0" i="0" kern="1200" dirty="0" smtClean="0">
                <a:solidFill>
                  <a:schemeClr val="tx1"/>
                </a:solidFill>
                <a:effectLst/>
                <a:latin typeface="+mn-lt"/>
                <a:ea typeface="+mn-ea"/>
                <a:cs typeface="+mn-cs"/>
              </a:rPr>
              <a:t>To me, the place where the information above is actually relevant is later, in the section recommending that Redfin begin offering Neighborhood Consultations. In that part of the document, it does make sense to point out that relocating customers don’t know where to move in their new city. In this context, the information actually is relevant because it’s a statement about a problem with the current way of doing things—a problem to which Neighborhood Consultations are the solution.</a:t>
            </a:r>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71961011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For writing to be clear, the reader must not only understand the information, but must also why each piece of information is </a:t>
            </a:r>
            <a:r>
              <a:rPr lang="en-CA" sz="1200" b="1" i="0" kern="1200" dirty="0" smtClean="0">
                <a:solidFill>
                  <a:schemeClr val="tx1"/>
                </a:solidFill>
                <a:effectLst/>
                <a:latin typeface="+mn-lt"/>
                <a:ea typeface="+mn-ea"/>
                <a:cs typeface="+mn-cs"/>
              </a:rPr>
              <a:t>relevant to the broader argument</a:t>
            </a:r>
            <a:r>
              <a:rPr lang="en-CA" sz="1200" b="0" i="0" kern="1200" dirty="0" smtClean="0">
                <a:solidFill>
                  <a:schemeClr val="tx1"/>
                </a:solidFill>
                <a:effectLst/>
                <a:latin typeface="+mn-lt"/>
                <a:ea typeface="+mn-ea"/>
                <a:cs typeface="+mn-cs"/>
              </a:rPr>
              <a:t>. To put it another way: A proposal document should make a series of points, not just provide background information.</a:t>
            </a:r>
          </a:p>
          <a:p>
            <a:r>
              <a:rPr lang="en-CA" sz="1200" b="0" i="0" kern="1200" dirty="0" smtClean="0">
                <a:solidFill>
                  <a:schemeClr val="tx1"/>
                </a:solidFill>
                <a:effectLst/>
                <a:latin typeface="+mn-lt"/>
                <a:ea typeface="+mn-ea"/>
                <a:cs typeface="+mn-cs"/>
              </a:rPr>
              <a:t>The reader has to know why they need to know this</a:t>
            </a:r>
          </a:p>
          <a:p>
            <a:r>
              <a:rPr lang="en-CA" sz="1200" b="0" i="0" kern="1200" dirty="0" smtClean="0">
                <a:solidFill>
                  <a:schemeClr val="tx1"/>
                </a:solidFill>
                <a:effectLst/>
                <a:latin typeface="+mn-lt"/>
                <a:ea typeface="+mn-ea"/>
                <a:cs typeface="+mn-cs"/>
              </a:rPr>
              <a:t>relocation example—relevance</a:t>
            </a:r>
            <a:br>
              <a:rPr lang="en-CA" sz="1200" b="0" i="0" kern="1200" dirty="0" smtClean="0">
                <a:solidFill>
                  <a:schemeClr val="tx1"/>
                </a:solidFill>
                <a:effectLst/>
                <a:latin typeface="+mn-lt"/>
                <a:ea typeface="+mn-ea"/>
                <a:cs typeface="+mn-cs"/>
              </a:rPr>
            </a:br>
            <a:r>
              <a:rPr lang="en-CA" sz="1200" b="0" i="0" kern="1200" dirty="0" smtClean="0">
                <a:solidFill>
                  <a:schemeClr val="tx1"/>
                </a:solidFill>
                <a:effectLst/>
                <a:latin typeface="+mn-lt"/>
                <a:ea typeface="+mn-ea"/>
                <a:cs typeface="+mn-cs"/>
              </a:rPr>
              <a:t>For example, the “About the Relocation Customer” section is confusing because it’s not clear how the information is relevant. Take this part:</a:t>
            </a:r>
          </a:p>
          <a:p>
            <a:r>
              <a:rPr lang="en-CA" sz="1200" b="0" i="0" kern="1200" dirty="0" smtClean="0">
                <a:solidFill>
                  <a:schemeClr val="tx1"/>
                </a:solidFill>
                <a:effectLst/>
                <a:latin typeface="+mn-lt"/>
                <a:ea typeface="+mn-ea"/>
                <a:cs typeface="+mn-cs"/>
              </a:rPr>
              <a:t>"Relocatees have three traits that make them different from people moving within the same city... (1) They don't know where to move in their new city." What point is being made here? The reader will read this and think, “OK, and…? OK, so relocating customers don’t know where to move in their new city. So what? What about it?”</a:t>
            </a:r>
          </a:p>
          <a:p>
            <a:r>
              <a:rPr lang="en-CA" sz="1200" b="0" i="0" kern="1200" dirty="0" smtClean="0">
                <a:solidFill>
                  <a:schemeClr val="tx1"/>
                </a:solidFill>
                <a:effectLst/>
                <a:latin typeface="+mn-lt"/>
                <a:ea typeface="+mn-ea"/>
                <a:cs typeface="+mn-cs"/>
              </a:rPr>
              <a:t>But instead of going on to provide a “so what” and explain why this information is significant, the document goes on to list other factoids about relocating customers.</a:t>
            </a:r>
          </a:p>
          <a:p>
            <a:r>
              <a:rPr lang="en-CA" sz="1200" b="0" i="0" kern="1200" dirty="0" smtClean="0">
                <a:solidFill>
                  <a:schemeClr val="tx1"/>
                </a:solidFill>
                <a:effectLst/>
                <a:latin typeface="+mn-lt"/>
                <a:ea typeface="+mn-ea"/>
                <a:cs typeface="+mn-cs"/>
              </a:rPr>
              <a:t>It seems like the information in the “About the Relocation customer” section is merely background for what is to come later. But if you want the reader to register information, it should be provided only at the point where it’s relevant, not before.</a:t>
            </a:r>
          </a:p>
          <a:p>
            <a:r>
              <a:rPr lang="en-CA" sz="1200" b="0" i="0" kern="1200" dirty="0" smtClean="0">
                <a:solidFill>
                  <a:schemeClr val="tx1"/>
                </a:solidFill>
                <a:effectLst/>
                <a:latin typeface="+mn-lt"/>
                <a:ea typeface="+mn-ea"/>
                <a:cs typeface="+mn-cs"/>
              </a:rPr>
              <a:t>To me, the place where the information above is actually relevant is later, in the section recommending that Redfin begin offering Neighborhood Consultations. In that part of the document, it does make sense to point out that relocating customers don’t know where to move in their new city. In this context, the information actually is relevant because it’s a statement about a problem with the current way of doing things—a problem to which Neighborhood Consultations are the solution.</a:t>
            </a:r>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88369108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For writing to be clear, the reader must not only understand the information, but must also why each piece of information is </a:t>
            </a:r>
            <a:r>
              <a:rPr lang="en-CA" sz="1200" b="1" i="0" kern="1200" dirty="0" smtClean="0">
                <a:solidFill>
                  <a:schemeClr val="tx1"/>
                </a:solidFill>
                <a:effectLst/>
                <a:latin typeface="+mn-lt"/>
                <a:ea typeface="+mn-ea"/>
                <a:cs typeface="+mn-cs"/>
              </a:rPr>
              <a:t>relevant to the broader argument</a:t>
            </a:r>
            <a:r>
              <a:rPr lang="en-CA" sz="1200" b="0" i="0" kern="1200" dirty="0" smtClean="0">
                <a:solidFill>
                  <a:schemeClr val="tx1"/>
                </a:solidFill>
                <a:effectLst/>
                <a:latin typeface="+mn-lt"/>
                <a:ea typeface="+mn-ea"/>
                <a:cs typeface="+mn-cs"/>
              </a:rPr>
              <a:t>. To put it another way: A proposal document should make a series of points, not just provide background information.</a:t>
            </a:r>
          </a:p>
          <a:p>
            <a:r>
              <a:rPr lang="en-CA" sz="1200" b="0" i="0" kern="1200" dirty="0" smtClean="0">
                <a:solidFill>
                  <a:schemeClr val="tx1"/>
                </a:solidFill>
                <a:effectLst/>
                <a:latin typeface="+mn-lt"/>
                <a:ea typeface="+mn-ea"/>
                <a:cs typeface="+mn-cs"/>
              </a:rPr>
              <a:t>The reader has to know why they need to know this</a:t>
            </a:r>
          </a:p>
          <a:p>
            <a:r>
              <a:rPr lang="en-CA" sz="1200" b="0" i="0" kern="1200" dirty="0" smtClean="0">
                <a:solidFill>
                  <a:schemeClr val="tx1"/>
                </a:solidFill>
                <a:effectLst/>
                <a:latin typeface="+mn-lt"/>
                <a:ea typeface="+mn-ea"/>
                <a:cs typeface="+mn-cs"/>
              </a:rPr>
              <a:t>relocation example—relevance</a:t>
            </a:r>
            <a:br>
              <a:rPr lang="en-CA" sz="1200" b="0" i="0" kern="1200" dirty="0" smtClean="0">
                <a:solidFill>
                  <a:schemeClr val="tx1"/>
                </a:solidFill>
                <a:effectLst/>
                <a:latin typeface="+mn-lt"/>
                <a:ea typeface="+mn-ea"/>
                <a:cs typeface="+mn-cs"/>
              </a:rPr>
            </a:br>
            <a:r>
              <a:rPr lang="en-CA" sz="1200" b="0" i="0" kern="1200" dirty="0" smtClean="0">
                <a:solidFill>
                  <a:schemeClr val="tx1"/>
                </a:solidFill>
                <a:effectLst/>
                <a:latin typeface="+mn-lt"/>
                <a:ea typeface="+mn-ea"/>
                <a:cs typeface="+mn-cs"/>
              </a:rPr>
              <a:t>For example, the “About the Relocation Customer” section is confusing because it’s not clear how the information is relevant. Take this part:</a:t>
            </a:r>
          </a:p>
          <a:p>
            <a:r>
              <a:rPr lang="en-CA" sz="1200" b="0" i="0" kern="1200" dirty="0" smtClean="0">
                <a:solidFill>
                  <a:schemeClr val="tx1"/>
                </a:solidFill>
                <a:effectLst/>
                <a:latin typeface="+mn-lt"/>
                <a:ea typeface="+mn-ea"/>
                <a:cs typeface="+mn-cs"/>
              </a:rPr>
              <a:t>"Relocatees have three traits that make them different from people moving within the same city... (1) They don't know where to move in their new city." What point is being made here? The reader will read this and think, “OK, and…? OK, so relocating customers don’t know where to move in their new city. So what? What about it?”</a:t>
            </a:r>
          </a:p>
          <a:p>
            <a:r>
              <a:rPr lang="en-CA" sz="1200" b="0" i="0" kern="1200" dirty="0" smtClean="0">
                <a:solidFill>
                  <a:schemeClr val="tx1"/>
                </a:solidFill>
                <a:effectLst/>
                <a:latin typeface="+mn-lt"/>
                <a:ea typeface="+mn-ea"/>
                <a:cs typeface="+mn-cs"/>
              </a:rPr>
              <a:t>But instead of going on to provide a “so what” and explain why this information is significant, the document goes on to list other factoids about relocating customers.</a:t>
            </a:r>
          </a:p>
          <a:p>
            <a:r>
              <a:rPr lang="en-CA" sz="1200" b="0" i="0" kern="1200" dirty="0" smtClean="0">
                <a:solidFill>
                  <a:schemeClr val="tx1"/>
                </a:solidFill>
                <a:effectLst/>
                <a:latin typeface="+mn-lt"/>
                <a:ea typeface="+mn-ea"/>
                <a:cs typeface="+mn-cs"/>
              </a:rPr>
              <a:t>It seems like the information in the “About the Relocation customer” section is merely background for what is to come later. But if you want the reader to register information, it should be provided only at the point where it’s relevant, not before.</a:t>
            </a:r>
          </a:p>
          <a:p>
            <a:r>
              <a:rPr lang="en-CA" sz="1200" b="0" i="0" kern="1200" dirty="0" smtClean="0">
                <a:solidFill>
                  <a:schemeClr val="tx1"/>
                </a:solidFill>
                <a:effectLst/>
                <a:latin typeface="+mn-lt"/>
                <a:ea typeface="+mn-ea"/>
                <a:cs typeface="+mn-cs"/>
              </a:rPr>
              <a:t>To me, the place where the information above is actually relevant is later, in the section recommending that Redfin begin offering Neighborhood Consultations. In that part of the document, it does make sense to point out that relocating customers don’t know where to move in their new city. In this context, the information actually is relevant because it’s a statement about a problem with the current way of doing things—a problem to which Neighborhood Consultations are the solution.</a:t>
            </a:r>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82284411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For writing to be clear, the reader must not only understand the information, but must also why each piece of information is </a:t>
            </a:r>
            <a:r>
              <a:rPr lang="en-CA" sz="1200" b="1" i="0" kern="1200" dirty="0" smtClean="0">
                <a:solidFill>
                  <a:schemeClr val="tx1"/>
                </a:solidFill>
                <a:effectLst/>
                <a:latin typeface="+mn-lt"/>
                <a:ea typeface="+mn-ea"/>
                <a:cs typeface="+mn-cs"/>
              </a:rPr>
              <a:t>relevant to the broader argument</a:t>
            </a:r>
            <a:r>
              <a:rPr lang="en-CA" sz="1200" b="0" i="0" kern="1200" dirty="0" smtClean="0">
                <a:solidFill>
                  <a:schemeClr val="tx1"/>
                </a:solidFill>
                <a:effectLst/>
                <a:latin typeface="+mn-lt"/>
                <a:ea typeface="+mn-ea"/>
                <a:cs typeface="+mn-cs"/>
              </a:rPr>
              <a:t>. To put it another way: A proposal document should make a series of points, not just provide background information.</a:t>
            </a:r>
          </a:p>
          <a:p>
            <a:r>
              <a:rPr lang="en-CA" sz="1200" b="0" i="0" kern="1200" dirty="0" smtClean="0">
                <a:solidFill>
                  <a:schemeClr val="tx1"/>
                </a:solidFill>
                <a:effectLst/>
                <a:latin typeface="+mn-lt"/>
                <a:ea typeface="+mn-ea"/>
                <a:cs typeface="+mn-cs"/>
              </a:rPr>
              <a:t>The reader has to know why they need to know this</a:t>
            </a:r>
          </a:p>
          <a:p>
            <a:r>
              <a:rPr lang="en-CA" sz="1200" b="0" i="0" kern="1200" dirty="0" smtClean="0">
                <a:solidFill>
                  <a:schemeClr val="tx1"/>
                </a:solidFill>
                <a:effectLst/>
                <a:latin typeface="+mn-lt"/>
                <a:ea typeface="+mn-ea"/>
                <a:cs typeface="+mn-cs"/>
              </a:rPr>
              <a:t>relocation example—relevance</a:t>
            </a:r>
            <a:br>
              <a:rPr lang="en-CA" sz="1200" b="0" i="0" kern="1200" dirty="0" smtClean="0">
                <a:solidFill>
                  <a:schemeClr val="tx1"/>
                </a:solidFill>
                <a:effectLst/>
                <a:latin typeface="+mn-lt"/>
                <a:ea typeface="+mn-ea"/>
                <a:cs typeface="+mn-cs"/>
              </a:rPr>
            </a:br>
            <a:r>
              <a:rPr lang="en-CA" sz="1200" b="0" i="0" kern="1200" dirty="0" smtClean="0">
                <a:solidFill>
                  <a:schemeClr val="tx1"/>
                </a:solidFill>
                <a:effectLst/>
                <a:latin typeface="+mn-lt"/>
                <a:ea typeface="+mn-ea"/>
                <a:cs typeface="+mn-cs"/>
              </a:rPr>
              <a:t>For example, the “About the Relocation Customer” section is confusing because it’s not clear how the information is relevant. Take this part:</a:t>
            </a:r>
          </a:p>
          <a:p>
            <a:r>
              <a:rPr lang="en-CA" sz="1200" b="0" i="0" kern="1200" dirty="0" smtClean="0">
                <a:solidFill>
                  <a:schemeClr val="tx1"/>
                </a:solidFill>
                <a:effectLst/>
                <a:latin typeface="+mn-lt"/>
                <a:ea typeface="+mn-ea"/>
                <a:cs typeface="+mn-cs"/>
              </a:rPr>
              <a:t>"Relocatees have three traits that make them different from people moving within the same city... (1) They don't know where to move in their new city." What point is being made here? The reader will read this and think, “OK, and…? OK, so relocating customers don’t know where to move in their new city. So what? What about it?”</a:t>
            </a:r>
          </a:p>
          <a:p>
            <a:r>
              <a:rPr lang="en-CA" sz="1200" b="0" i="0" kern="1200" dirty="0" smtClean="0">
                <a:solidFill>
                  <a:schemeClr val="tx1"/>
                </a:solidFill>
                <a:effectLst/>
                <a:latin typeface="+mn-lt"/>
                <a:ea typeface="+mn-ea"/>
                <a:cs typeface="+mn-cs"/>
              </a:rPr>
              <a:t>But instead of going on to provide a “so what” and explain why this information is significant, the document goes on to list other factoids about relocating customers.</a:t>
            </a:r>
          </a:p>
          <a:p>
            <a:r>
              <a:rPr lang="en-CA" sz="1200" b="0" i="0" kern="1200" dirty="0" smtClean="0">
                <a:solidFill>
                  <a:schemeClr val="tx1"/>
                </a:solidFill>
                <a:effectLst/>
                <a:latin typeface="+mn-lt"/>
                <a:ea typeface="+mn-ea"/>
                <a:cs typeface="+mn-cs"/>
              </a:rPr>
              <a:t>It seems like the information in the “About the Relocation customer” section is merely background for what is to come later. But if you want the reader to register information, it should be provided only at the point where it’s relevant, not before.</a:t>
            </a:r>
          </a:p>
          <a:p>
            <a:r>
              <a:rPr lang="en-CA" sz="1200" b="0" i="0" kern="1200" dirty="0" smtClean="0">
                <a:solidFill>
                  <a:schemeClr val="tx1"/>
                </a:solidFill>
                <a:effectLst/>
                <a:latin typeface="+mn-lt"/>
                <a:ea typeface="+mn-ea"/>
                <a:cs typeface="+mn-cs"/>
              </a:rPr>
              <a:t>To me, the place where the information above is actually relevant is later, in the section recommending that Redfin begin offering Neighborhood Consultations. In that part of the document, it does make sense to point out that relocating customers don’t know where to move in their new city. In this context, the information actually is relevant because it’s a statement about a problem with the current way of doing things—a problem to which Neighborhood Consultations are the solution.</a:t>
            </a:r>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00372175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80414134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70145467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32323823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What does it mean to service these customers “cleanly”? That’s not a standard term and it’s not clear what it means.</a:t>
            </a: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426502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use the headings that are already there</a:t>
            </a:r>
          </a:p>
          <a:p>
            <a:r>
              <a:rPr lang="en-CA" sz="1200" b="0" i="0" kern="1200" dirty="0" smtClean="0">
                <a:solidFill>
                  <a:schemeClr val="tx1"/>
                </a:solidFill>
                <a:effectLst/>
                <a:latin typeface="+mn-lt"/>
                <a:ea typeface="+mn-ea"/>
                <a:cs typeface="+mn-cs"/>
              </a:rPr>
              <a:t>Look at the document, describe the flow of information</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When I step back from it, and I try to answer these questions:</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What’s the flow of information?</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What is this document intended to do?</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What does each section represent?</a:t>
            </a:r>
          </a:p>
          <a:p>
            <a:r>
              <a:rPr lang="en-CA" sz="1200" b="0" i="0" kern="1200" dirty="0" smtClean="0">
                <a:solidFill>
                  <a:schemeClr val="tx1"/>
                </a:solidFill>
                <a:effectLst/>
                <a:latin typeface="+mn-lt"/>
                <a:ea typeface="+mn-ea"/>
                <a:cs typeface="+mn-cs"/>
              </a:rPr>
              <a:t>It’s unclear.</a:t>
            </a:r>
          </a:p>
          <a:p>
            <a:r>
              <a:rPr lang="en-CA" sz="1200" b="0" i="0" kern="1200" dirty="0" smtClean="0">
                <a:solidFill>
                  <a:schemeClr val="tx1"/>
                </a:solidFill>
                <a:effectLst/>
                <a:latin typeface="+mn-lt"/>
                <a:ea typeface="+mn-ea"/>
                <a:cs typeface="+mn-cs"/>
              </a:rPr>
              <a:t/>
            </a:r>
            <a:br>
              <a:rPr lang="en-CA" sz="1200" b="0" i="0" kern="1200" dirty="0" smtClean="0">
                <a:solidFill>
                  <a:schemeClr val="tx1"/>
                </a:solidFill>
                <a:effectLst/>
                <a:latin typeface="+mn-lt"/>
                <a:ea typeface="+mn-ea"/>
                <a:cs typeface="+mn-cs"/>
              </a:rPr>
            </a:br>
            <a:endParaRPr lang="en-CA" dirty="0" smtClean="0"/>
          </a:p>
          <a:p>
            <a:endParaRPr lang="en-US"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98825295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What does it mean to service these customers “cleanly”? That’s not a standard term and it’s not clear what it means.</a:t>
            </a: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83720122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What does it mean to service these customers “cleanly”? That’s not a standard term and it’s not clear what it means.</a:t>
            </a: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0628065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3945800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dirty="0" smtClean="0">
                <a:solidFill>
                  <a:schemeClr val="bg1"/>
                </a:solidFill>
              </a:rPr>
              <a:t>DEMO: USE ACTIVE VERBS RATHER THAN “TO BE” VERBS</a:t>
            </a: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60427152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98573605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49223047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97013680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59167202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So what do I want you to take away from this?</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use precise words</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use active verbs rather than to be verbs when possible</a:t>
            </a:r>
          </a:p>
          <a:p>
            <a:pPr marL="171450" indent="-171450">
              <a:buFont typeface="Arial" panose="020B0604020202020204" pitchFamily="34" charset="0"/>
              <a:buChar char="•"/>
            </a:pPr>
            <a:r>
              <a:rPr lang="en-CA" sz="1200" b="0" i="0" kern="1200" dirty="0" smtClean="0">
                <a:solidFill>
                  <a:schemeClr val="tx1"/>
                </a:solidFill>
                <a:effectLst/>
                <a:latin typeface="+mn-lt"/>
                <a:ea typeface="+mn-ea"/>
                <a:cs typeface="+mn-cs"/>
              </a:rPr>
              <a:t>avoid nominalizations</a:t>
            </a: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64160902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2527059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If it’s a good structure, you could step away from it and say something like:</a:t>
            </a:r>
          </a:p>
          <a:p>
            <a:r>
              <a:rPr lang="en-CA" sz="1200" b="0" i="0" kern="1200" dirty="0" smtClean="0">
                <a:solidFill>
                  <a:schemeClr val="tx1"/>
                </a:solidFill>
                <a:effectLst/>
                <a:latin typeface="+mn-lt"/>
                <a:ea typeface="+mn-ea"/>
                <a:cs typeface="+mn-cs"/>
              </a:rPr>
              <a:t>First it gave me the problem then a strategy for solving it then three steps for the strategy then evidence why each of those steps will be work</a:t>
            </a: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91627442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07384291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dirty="0" smtClean="0"/>
              <a:t>No</a:t>
            </a:r>
            <a:r>
              <a:rPr lang="en-CA" baseline="0" dirty="0" smtClean="0"/>
              <a:t> real trick, just give yourself permission </a:t>
            </a:r>
          </a:p>
          <a:p>
            <a:endParaRPr lang="en-CA" baseline="0" dirty="0" smtClean="0"/>
          </a:p>
          <a:p>
            <a:r>
              <a:rPr lang="en-CA" baseline="0" dirty="0" smtClean="0"/>
              <a:t>The main step is to do it as a separate step: </a:t>
            </a:r>
            <a:endParaRPr lang="en-CA" dirty="0" smtClean="0"/>
          </a:p>
          <a:p>
            <a:endParaRPr lang="en-CA" dirty="0" smtClean="0"/>
          </a:p>
          <a:p>
            <a:r>
              <a:rPr lang="en-CA" dirty="0" smtClean="0"/>
              <a:t>It can be freeing: Like decluttering </a:t>
            </a:r>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6902011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83837517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As the great writing teacher William Zinsser said, the essence of writing is rewriting. The reality is that revising and editing makes the difference between writing that’s clear, tight, and concise vs. writing that’s meandering.</a:t>
            </a:r>
          </a:p>
          <a:p>
            <a:r>
              <a:rPr lang="en-CA" sz="1200" b="0" i="0" kern="1200" dirty="0" smtClean="0">
                <a:solidFill>
                  <a:schemeClr val="tx1"/>
                </a:solidFill>
                <a:effectLst/>
                <a:latin typeface="+mn-lt"/>
                <a:ea typeface="+mn-ea"/>
                <a:cs typeface="+mn-cs"/>
              </a:rPr>
              <a:t>In this section I teach employees how to go back after they’ve written a draft and read it with fresh eyes; how to compare a document to the original outline and look for holes; how to trim the fat and leave only what’s needed; tricks like printing out a hardcopy and using a different colored pen; and how to “switch modes” from creator to critic so you can look for vague, confusing, or insufficiently supported passages and address them.</a:t>
            </a:r>
          </a:p>
          <a:p>
            <a:r>
              <a:rPr lang="en-CA" sz="1200" b="0" i="0" kern="1200" dirty="0" smtClean="0">
                <a:solidFill>
                  <a:schemeClr val="tx1"/>
                </a:solidFill>
                <a:effectLst/>
                <a:latin typeface="+mn-lt"/>
                <a:ea typeface="+mn-ea"/>
                <a:cs typeface="+mn-cs"/>
              </a:rPr>
              <a:t>0:26:14 </a:t>
            </a:r>
            <a:r>
              <a:rPr lang="en-CA" sz="1200" b="0" i="0" u="none" strike="noStrike" kern="1200" dirty="0" smtClean="0">
                <a:solidFill>
                  <a:schemeClr val="tx1"/>
                </a:solidFill>
                <a:effectLst/>
                <a:latin typeface="+mn-lt"/>
                <a:ea typeface="+mn-ea"/>
                <a:cs typeface="+mn-cs"/>
                <a:hlinkClick r:id="rId3"/>
              </a:rPr>
              <a:t>reset</a:t>
            </a:r>
            <a:endParaRPr lang="en-CA" sz="1200" b="0" i="0" kern="1200" dirty="0" smtClean="0">
              <a:solidFill>
                <a:schemeClr val="tx1"/>
              </a:solidFill>
              <a:effectLst/>
              <a:latin typeface="+mn-lt"/>
              <a:ea typeface="+mn-ea"/>
              <a:cs typeface="+mn-cs"/>
            </a:endParaRP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09739126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a:buFont typeface="Wingdings" charset="2"/>
              <a:buChar char="§"/>
            </a:pPr>
            <a:r>
              <a:rPr lang="en-CA" sz="1200" dirty="0" smtClean="0"/>
              <a:t> e.g. they need to start with The Question Method™ because they really haven’t defined what they’re trying to convince the reader of</a:t>
            </a:r>
          </a:p>
          <a:p>
            <a:pPr marL="571500" indent="-273050">
              <a:buFont typeface="Wingdings" charset="2"/>
              <a:buChar char="§"/>
            </a:pPr>
            <a:r>
              <a:rPr lang="en-CA" sz="1200" dirty="0" smtClean="0"/>
              <a:t>Look at relocation proposal</a:t>
            </a:r>
          </a:p>
          <a:p>
            <a:endParaRPr lang="en-US"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15617076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12207061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97615446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166130667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smtClean="0"/>
              <a:t>Presented at Redfin, 2/24/2017 </a:t>
            </a:r>
            <a:endParaRPr lang="en-US" dirty="0"/>
          </a:p>
        </p:txBody>
      </p:sp>
      <p:sp>
        <p:nvSpPr>
          <p:cNvPr id="5" name="Footer Placeholder 4"/>
          <p:cNvSpPr>
            <a:spLocks noGrp="1"/>
          </p:cNvSpPr>
          <p:nvPr>
            <p:ph type="ftr" sz="quarter" idx="11"/>
          </p:nvPr>
        </p:nvSpPr>
        <p:spPr/>
        <p:txBody>
          <a:bodyPr/>
          <a:lstStyle/>
          <a:p>
            <a:r>
              <a:rPr lang="en-US" smtClean="0"/>
              <a:t>DO NOT DISTRIBUTE. Copyright 2017 Jay Dixit / New York Writers' Intensive</a:t>
            </a:r>
            <a:endParaRPr lang="en-US" dirty="0"/>
          </a:p>
        </p:txBody>
      </p:sp>
    </p:spTree>
    <p:extLst>
      <p:ext uri="{BB962C8B-B14F-4D97-AF65-F5344CB8AC3E}">
        <p14:creationId xmlns:p14="http://schemas.microsoft.com/office/powerpoint/2010/main" val="1354206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CA" sz="1200" b="0" i="0" kern="1200" dirty="0" smtClean="0">
                <a:solidFill>
                  <a:schemeClr val="tx1"/>
                </a:solidFill>
                <a:effectLst/>
                <a:latin typeface="+mn-lt"/>
                <a:ea typeface="+mn-ea"/>
                <a:cs typeface="+mn-cs"/>
              </a:rPr>
              <a:t>Glancing at this structure, it’s hard to tell what conclusion is being argued for and what points are being made in support of that conclusion. </a:t>
            </a:r>
          </a:p>
          <a:p>
            <a:r>
              <a:rPr lang="en-CA" sz="1200" b="0" i="0" kern="1200" dirty="0" smtClean="0">
                <a:solidFill>
                  <a:schemeClr val="tx1"/>
                </a:solidFill>
                <a:effectLst/>
                <a:latin typeface="+mn-lt"/>
                <a:ea typeface="+mn-ea"/>
                <a:cs typeface="+mn-cs"/>
              </a:rPr>
              <a:t>I don’t even know if it’s a proposal for a strategy to do, or if it’s a summary of how the company is structured?</a:t>
            </a:r>
          </a:p>
          <a:p>
            <a:r>
              <a:rPr lang="en-CA" sz="1200" b="0" i="0" kern="1200" dirty="0" smtClean="0">
                <a:solidFill>
                  <a:schemeClr val="tx1"/>
                </a:solidFill>
                <a:effectLst/>
                <a:latin typeface="+mn-lt"/>
                <a:ea typeface="+mn-ea"/>
                <a:cs typeface="+mn-cs"/>
              </a:rPr>
              <a:t>It’s hard for me to see from these headings what the flow of the document is</a:t>
            </a:r>
          </a:p>
          <a:p>
            <a:endParaRPr lang="en-CA" dirty="0"/>
          </a:p>
        </p:txBody>
      </p:sp>
      <p:sp>
        <p:nvSpPr>
          <p:cNvPr id="5" name="Date Placeholder 4"/>
          <p:cNvSpPr>
            <a:spLocks noGrp="1"/>
          </p:cNvSpPr>
          <p:nvPr>
            <p:ph type="dt" idx="11"/>
          </p:nvPr>
        </p:nvSpPr>
        <p:spPr/>
        <p:txBody>
          <a:bodyPr/>
          <a:lstStyle/>
          <a:p>
            <a:r>
              <a:rPr lang="en-US" dirty="0" smtClean="0"/>
              <a:t>Presented at Redfin, 2/24/2017 </a:t>
            </a:r>
            <a:endParaRPr lang="en-US" dirty="0"/>
          </a:p>
        </p:txBody>
      </p:sp>
      <p:sp>
        <p:nvSpPr>
          <p:cNvPr id="6" name="Footer Placeholder 5"/>
          <p:cNvSpPr>
            <a:spLocks noGrp="1"/>
          </p:cNvSpPr>
          <p:nvPr>
            <p:ph type="ftr" sz="quarter" idx="12"/>
          </p:nvPr>
        </p:nvSpPr>
        <p:spPr/>
        <p:txBody>
          <a:bodyPr/>
          <a:lstStyle/>
          <a:p>
            <a:r>
              <a:rPr lang="en-US" dirty="0" smtClean="0"/>
              <a:t>DO NOT DISTRIBUTE. Copyright 2017 Jay Dixit / New York Writers' Intensive</a:t>
            </a:r>
            <a:endParaRPr lang="en-US" dirty="0"/>
          </a:p>
        </p:txBody>
      </p:sp>
    </p:spTree>
    <p:extLst>
      <p:ext uri="{BB962C8B-B14F-4D97-AF65-F5344CB8AC3E}">
        <p14:creationId xmlns:p14="http://schemas.microsoft.com/office/powerpoint/2010/main" val="24986255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a:t>3/2/17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8" name="Rectangle 7"/>
          <p:cNvSpPr/>
          <p:nvPr userDrawn="1"/>
        </p:nvSpPr>
        <p:spPr bwMode="gray">
          <a:xfrm>
            <a:off x="8427428" y="6532392"/>
            <a:ext cx="464526" cy="280987"/>
          </a:xfrm>
          <a:prstGeom prst="rect">
            <a:avLst/>
          </a:prstGeom>
          <a:ln>
            <a:miter lim="800000"/>
            <a:headEnd/>
            <a:tailEnd/>
          </a:ln>
        </p:spPr>
        <p:txBody>
          <a:bodyPr lIns="66462" tIns="66462" rIns="0" bIns="0">
            <a:noAutofit/>
          </a:bodyPr>
          <a:lstStyle/>
          <a:p>
            <a:pPr algn="r">
              <a:spcBef>
                <a:spcPct val="40000"/>
              </a:spcBef>
              <a:defRPr/>
            </a:pPr>
            <a:endParaRPr lang="en-GB" sz="923" dirty="0">
              <a:solidFill>
                <a:srgbClr val="C84E00"/>
              </a:solidFill>
              <a:latin typeface="Arial" charset="0"/>
              <a:ea typeface="Arial" charset="0"/>
              <a:cs typeface="Arial" charset="0"/>
            </a:endParaRPr>
          </a:p>
        </p:txBody>
      </p:sp>
      <p:sp>
        <p:nvSpPr>
          <p:cNvPr id="12" name="Vertical Content Placeholder 11"/>
          <p:cNvSpPr>
            <a:spLocks noGrp="1"/>
          </p:cNvSpPr>
          <p:nvPr>
            <p:ph orient="vert" sz="quarter" idx="10"/>
          </p:nvPr>
        </p:nvSpPr>
        <p:spPr>
          <a:xfrm rot="10800000">
            <a:off x="251520" y="468313"/>
            <a:ext cx="1264626" cy="5921375"/>
          </a:xfrm>
          <a:prstGeom prst="rect">
            <a:avLst/>
          </a:prstGeom>
        </p:spPr>
        <p:txBody>
          <a:bodyPr vert="eaVert"/>
          <a:lstStyle>
            <a:lvl1pPr>
              <a:defRPr sz="6462" b="1">
                <a:solidFill>
                  <a:schemeClr val="bg1"/>
                </a:solidFill>
                <a:latin typeface="Arial" charset="0"/>
                <a:ea typeface="Arial" charset="0"/>
                <a:cs typeface="Arial" charset="0"/>
              </a:defRPr>
            </a:lvl1pPr>
            <a:lvl2pPr>
              <a:defRPr sz="6462">
                <a:solidFill>
                  <a:schemeClr val="bg1"/>
                </a:solidFill>
                <a:latin typeface="Arial" charset="0"/>
                <a:ea typeface="Arial" charset="0"/>
                <a:cs typeface="Arial" charset="0"/>
              </a:defRPr>
            </a:lvl2pPr>
            <a:lvl3pPr>
              <a:defRPr sz="6462">
                <a:solidFill>
                  <a:schemeClr val="bg1"/>
                </a:solidFill>
                <a:latin typeface="Arial" charset="0"/>
                <a:ea typeface="Arial" charset="0"/>
                <a:cs typeface="Arial" charset="0"/>
              </a:defRPr>
            </a:lvl3pPr>
            <a:lvl4pPr>
              <a:defRPr sz="6462">
                <a:solidFill>
                  <a:schemeClr val="bg1"/>
                </a:solidFill>
                <a:latin typeface="Arial" charset="0"/>
                <a:ea typeface="Arial" charset="0"/>
                <a:cs typeface="Arial" charset="0"/>
              </a:defRPr>
            </a:lvl4pPr>
            <a:lvl5pPr>
              <a:defRPr sz="6462">
                <a:solidFill>
                  <a:schemeClr val="bg1"/>
                </a:solidFill>
                <a:latin typeface="Arial" charset="0"/>
                <a:ea typeface="Arial" charset="0"/>
                <a:cs typeface="Arial" charset="0"/>
              </a:defRPr>
            </a:lvl5pPr>
          </a:lstStyle>
          <a:p>
            <a:pPr lvl="0"/>
            <a:r>
              <a:rPr lang="en-US" dirty="0" smtClean="0"/>
              <a:t>Click to edit</a:t>
            </a:r>
            <a:endParaRPr lang="en-US" dirty="0"/>
          </a:p>
        </p:txBody>
      </p:sp>
      <p:sp>
        <p:nvSpPr>
          <p:cNvPr id="2" name="Date Placeholder 1"/>
          <p:cNvSpPr>
            <a:spLocks noGrp="1"/>
          </p:cNvSpPr>
          <p:nvPr>
            <p:ph type="dt" sz="half" idx="11"/>
          </p:nvPr>
        </p:nvSpPr>
        <p:spPr/>
        <p:txBody>
          <a:bodyPr/>
          <a:lstStyle/>
          <a:p>
            <a:fld id="{C764DE79-268F-4C1A-8933-263129D2AF90}" type="datetimeFigureOut">
              <a:rPr lang="en-US" smtClean="0"/>
              <a:t>3/2/17</a:t>
            </a:fld>
            <a:endParaRPr lang="en-US" dirty="0"/>
          </a:p>
        </p:txBody>
      </p:sp>
      <p:sp>
        <p:nvSpPr>
          <p:cNvPr id="3" name="Footer Placeholder 2"/>
          <p:cNvSpPr>
            <a:spLocks noGrp="1"/>
          </p:cNvSpPr>
          <p:nvPr>
            <p:ph type="ftr" sz="quarter" idx="12"/>
          </p:nvPr>
        </p:nvSpPr>
        <p:spPr/>
        <p:txBody>
          <a:bodyPr/>
          <a:lstStyle/>
          <a:p>
            <a:endParaRPr lang="en-US" dirty="0"/>
          </a:p>
        </p:txBody>
      </p:sp>
      <p:sp>
        <p:nvSpPr>
          <p:cNvPr id="4" name="Slide Number Placeholder 3"/>
          <p:cNvSpPr>
            <a:spLocks noGrp="1"/>
          </p:cNvSpPr>
          <p:nvPr>
            <p:ph type="sldNum" sz="quarter" idx="13"/>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5593573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5_Section Header">
    <p:spTree>
      <p:nvGrpSpPr>
        <p:cNvPr id="1" name=""/>
        <p:cNvGrpSpPr/>
        <p:nvPr/>
      </p:nvGrpSpPr>
      <p:grpSpPr>
        <a:xfrm>
          <a:off x="0" y="0"/>
          <a:ext cx="0" cy="0"/>
          <a:chOff x="0" y="0"/>
          <a:chExt cx="0" cy="0"/>
        </a:xfrm>
      </p:grpSpPr>
      <p:sp>
        <p:nvSpPr>
          <p:cNvPr id="8" name="Rectangle 7"/>
          <p:cNvSpPr/>
          <p:nvPr userDrawn="1"/>
        </p:nvSpPr>
        <p:spPr bwMode="gray">
          <a:xfrm>
            <a:off x="8427428" y="6532392"/>
            <a:ext cx="464526" cy="280987"/>
          </a:xfrm>
          <a:prstGeom prst="rect">
            <a:avLst/>
          </a:prstGeom>
          <a:ln>
            <a:miter lim="800000"/>
            <a:headEnd/>
            <a:tailEnd/>
          </a:ln>
        </p:spPr>
        <p:txBody>
          <a:bodyPr lIns="66462" tIns="66462" rIns="0" bIns="0">
            <a:noAutofit/>
          </a:bodyPr>
          <a:lstStyle/>
          <a:p>
            <a:pPr algn="r">
              <a:spcBef>
                <a:spcPct val="40000"/>
              </a:spcBef>
              <a:defRPr/>
            </a:pPr>
            <a:endParaRPr lang="en-GB" sz="923" dirty="0">
              <a:solidFill>
                <a:srgbClr val="C84E00"/>
              </a:solidFill>
              <a:latin typeface="Arial" charset="0"/>
              <a:ea typeface="Arial" charset="0"/>
              <a:cs typeface="Arial" charset="0"/>
            </a:endParaRPr>
          </a:p>
        </p:txBody>
      </p:sp>
      <p:sp>
        <p:nvSpPr>
          <p:cNvPr id="12" name="Vertical Content Placeholder 11"/>
          <p:cNvSpPr>
            <a:spLocks noGrp="1"/>
          </p:cNvSpPr>
          <p:nvPr>
            <p:ph orient="vert" sz="quarter" idx="10"/>
          </p:nvPr>
        </p:nvSpPr>
        <p:spPr>
          <a:xfrm rot="10800000">
            <a:off x="251520" y="468313"/>
            <a:ext cx="1264626" cy="5921375"/>
          </a:xfrm>
          <a:prstGeom prst="rect">
            <a:avLst/>
          </a:prstGeom>
        </p:spPr>
        <p:txBody>
          <a:bodyPr vert="eaVert"/>
          <a:lstStyle>
            <a:lvl1pPr>
              <a:defRPr sz="6462" b="1">
                <a:solidFill>
                  <a:schemeClr val="bg1"/>
                </a:solidFill>
                <a:latin typeface="Arial" charset="0"/>
                <a:ea typeface="Arial" charset="0"/>
                <a:cs typeface="Arial" charset="0"/>
              </a:defRPr>
            </a:lvl1pPr>
            <a:lvl2pPr>
              <a:defRPr sz="6462">
                <a:solidFill>
                  <a:schemeClr val="bg1"/>
                </a:solidFill>
                <a:latin typeface="Arial" charset="0"/>
                <a:ea typeface="Arial" charset="0"/>
                <a:cs typeface="Arial" charset="0"/>
              </a:defRPr>
            </a:lvl2pPr>
            <a:lvl3pPr>
              <a:defRPr sz="6462">
                <a:solidFill>
                  <a:schemeClr val="bg1"/>
                </a:solidFill>
                <a:latin typeface="Arial" charset="0"/>
                <a:ea typeface="Arial" charset="0"/>
                <a:cs typeface="Arial" charset="0"/>
              </a:defRPr>
            </a:lvl3pPr>
            <a:lvl4pPr>
              <a:defRPr sz="6462">
                <a:solidFill>
                  <a:schemeClr val="bg1"/>
                </a:solidFill>
                <a:latin typeface="Arial" charset="0"/>
                <a:ea typeface="Arial" charset="0"/>
                <a:cs typeface="Arial" charset="0"/>
              </a:defRPr>
            </a:lvl4pPr>
            <a:lvl5pPr>
              <a:defRPr sz="6462">
                <a:solidFill>
                  <a:schemeClr val="bg1"/>
                </a:solidFill>
                <a:latin typeface="Arial" charset="0"/>
                <a:ea typeface="Arial" charset="0"/>
                <a:cs typeface="Arial" charset="0"/>
              </a:defRPr>
            </a:lvl5pPr>
          </a:lstStyle>
          <a:p>
            <a:pPr lvl="0"/>
            <a:r>
              <a:rPr lang="en-US" dirty="0" smtClean="0"/>
              <a:t>Click to edit</a:t>
            </a:r>
            <a:endParaRPr lang="en-US" dirty="0"/>
          </a:p>
        </p:txBody>
      </p:sp>
      <p:sp>
        <p:nvSpPr>
          <p:cNvPr id="2" name="Date Placeholder 1"/>
          <p:cNvSpPr>
            <a:spLocks noGrp="1"/>
          </p:cNvSpPr>
          <p:nvPr>
            <p:ph type="dt" sz="half" idx="11"/>
          </p:nvPr>
        </p:nvSpPr>
        <p:spPr/>
        <p:txBody>
          <a:bodyPr/>
          <a:lstStyle/>
          <a:p>
            <a:fld id="{C764DE79-268F-4C1A-8933-263129D2AF90}" type="datetimeFigureOut">
              <a:rPr lang="en-US" smtClean="0"/>
              <a:t>3/2/17</a:t>
            </a:fld>
            <a:endParaRPr lang="en-US" dirty="0"/>
          </a:p>
        </p:txBody>
      </p:sp>
      <p:sp>
        <p:nvSpPr>
          <p:cNvPr id="3" name="Footer Placeholder 2"/>
          <p:cNvSpPr>
            <a:spLocks noGrp="1"/>
          </p:cNvSpPr>
          <p:nvPr>
            <p:ph type="ftr" sz="quarter" idx="12"/>
          </p:nvPr>
        </p:nvSpPr>
        <p:spPr/>
        <p:txBody>
          <a:bodyPr/>
          <a:lstStyle/>
          <a:p>
            <a:endParaRPr lang="en-US" dirty="0"/>
          </a:p>
        </p:txBody>
      </p:sp>
      <p:sp>
        <p:nvSpPr>
          <p:cNvPr id="4" name="Slide Number Placeholder 3"/>
          <p:cNvSpPr>
            <a:spLocks noGrp="1"/>
          </p:cNvSpPr>
          <p:nvPr>
            <p:ph type="sldNum" sz="quarter" idx="13"/>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29158745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Section Header">
    <p:spTree>
      <p:nvGrpSpPr>
        <p:cNvPr id="1" name=""/>
        <p:cNvGrpSpPr/>
        <p:nvPr/>
      </p:nvGrpSpPr>
      <p:grpSpPr>
        <a:xfrm>
          <a:off x="0" y="0"/>
          <a:ext cx="0" cy="0"/>
          <a:chOff x="0" y="0"/>
          <a:chExt cx="0" cy="0"/>
        </a:xfrm>
      </p:grpSpPr>
      <p:sp>
        <p:nvSpPr>
          <p:cNvPr id="8" name="Rectangle 7"/>
          <p:cNvSpPr/>
          <p:nvPr userDrawn="1"/>
        </p:nvSpPr>
        <p:spPr bwMode="gray">
          <a:xfrm>
            <a:off x="8427428" y="6532392"/>
            <a:ext cx="464526" cy="280987"/>
          </a:xfrm>
          <a:prstGeom prst="rect">
            <a:avLst/>
          </a:prstGeom>
          <a:ln>
            <a:miter lim="800000"/>
            <a:headEnd/>
            <a:tailEnd/>
          </a:ln>
        </p:spPr>
        <p:txBody>
          <a:bodyPr lIns="66462" tIns="66462" rIns="0" bIns="0">
            <a:noAutofit/>
          </a:bodyPr>
          <a:lstStyle/>
          <a:p>
            <a:pPr algn="r">
              <a:spcBef>
                <a:spcPct val="40000"/>
              </a:spcBef>
              <a:defRPr/>
            </a:pPr>
            <a:endParaRPr lang="en-GB" sz="923" dirty="0">
              <a:solidFill>
                <a:srgbClr val="C84E00"/>
              </a:solidFill>
              <a:latin typeface="Arial" charset="0"/>
              <a:ea typeface="Arial" charset="0"/>
              <a:cs typeface="Arial" charset="0"/>
            </a:endParaRPr>
          </a:p>
        </p:txBody>
      </p:sp>
      <p:sp>
        <p:nvSpPr>
          <p:cNvPr id="12" name="Vertical Content Placeholder 11"/>
          <p:cNvSpPr>
            <a:spLocks noGrp="1"/>
          </p:cNvSpPr>
          <p:nvPr>
            <p:ph orient="vert" sz="quarter" idx="10"/>
          </p:nvPr>
        </p:nvSpPr>
        <p:spPr>
          <a:xfrm rot="10800000">
            <a:off x="251520" y="468313"/>
            <a:ext cx="1264626" cy="5921375"/>
          </a:xfrm>
          <a:prstGeom prst="rect">
            <a:avLst/>
          </a:prstGeom>
        </p:spPr>
        <p:txBody>
          <a:bodyPr vert="eaVert"/>
          <a:lstStyle>
            <a:lvl1pPr>
              <a:defRPr sz="6462" b="1">
                <a:solidFill>
                  <a:schemeClr val="bg1"/>
                </a:solidFill>
                <a:latin typeface="Arial" charset="0"/>
                <a:ea typeface="Arial" charset="0"/>
                <a:cs typeface="Arial" charset="0"/>
              </a:defRPr>
            </a:lvl1pPr>
            <a:lvl2pPr>
              <a:defRPr sz="6462">
                <a:solidFill>
                  <a:schemeClr val="bg1"/>
                </a:solidFill>
                <a:latin typeface="Arial" charset="0"/>
                <a:ea typeface="Arial" charset="0"/>
                <a:cs typeface="Arial" charset="0"/>
              </a:defRPr>
            </a:lvl2pPr>
            <a:lvl3pPr>
              <a:defRPr sz="6462">
                <a:solidFill>
                  <a:schemeClr val="bg1"/>
                </a:solidFill>
                <a:latin typeface="Arial" charset="0"/>
                <a:ea typeface="Arial" charset="0"/>
                <a:cs typeface="Arial" charset="0"/>
              </a:defRPr>
            </a:lvl3pPr>
            <a:lvl4pPr>
              <a:defRPr sz="6462">
                <a:solidFill>
                  <a:schemeClr val="bg1"/>
                </a:solidFill>
                <a:latin typeface="Arial" charset="0"/>
                <a:ea typeface="Arial" charset="0"/>
                <a:cs typeface="Arial" charset="0"/>
              </a:defRPr>
            </a:lvl4pPr>
            <a:lvl5pPr>
              <a:defRPr sz="6462">
                <a:solidFill>
                  <a:schemeClr val="bg1"/>
                </a:solidFill>
                <a:latin typeface="Arial" charset="0"/>
                <a:ea typeface="Arial" charset="0"/>
                <a:cs typeface="Arial" charset="0"/>
              </a:defRPr>
            </a:lvl5pPr>
          </a:lstStyle>
          <a:p>
            <a:pPr lvl="0"/>
            <a:r>
              <a:rPr lang="en-US" dirty="0" smtClean="0"/>
              <a:t>Click to edit</a:t>
            </a:r>
            <a:endParaRPr lang="en-US" dirty="0"/>
          </a:p>
        </p:txBody>
      </p:sp>
      <p:sp>
        <p:nvSpPr>
          <p:cNvPr id="2" name="Date Placeholder 1"/>
          <p:cNvSpPr>
            <a:spLocks noGrp="1"/>
          </p:cNvSpPr>
          <p:nvPr>
            <p:ph type="dt" sz="half" idx="11"/>
          </p:nvPr>
        </p:nvSpPr>
        <p:spPr/>
        <p:txBody>
          <a:bodyPr/>
          <a:lstStyle/>
          <a:p>
            <a:fld id="{C764DE79-268F-4C1A-8933-263129D2AF90}" type="datetimeFigureOut">
              <a:rPr lang="en-US" smtClean="0"/>
              <a:t>3/2/17</a:t>
            </a:fld>
            <a:endParaRPr lang="en-US" dirty="0"/>
          </a:p>
        </p:txBody>
      </p:sp>
      <p:sp>
        <p:nvSpPr>
          <p:cNvPr id="3" name="Footer Placeholder 2"/>
          <p:cNvSpPr>
            <a:spLocks noGrp="1"/>
          </p:cNvSpPr>
          <p:nvPr>
            <p:ph type="ftr" sz="quarter" idx="12"/>
          </p:nvPr>
        </p:nvSpPr>
        <p:spPr/>
        <p:txBody>
          <a:bodyPr/>
          <a:lstStyle/>
          <a:p>
            <a:endParaRPr lang="en-US" dirty="0"/>
          </a:p>
        </p:txBody>
      </p:sp>
      <p:sp>
        <p:nvSpPr>
          <p:cNvPr id="4" name="Slide Number Placeholder 3"/>
          <p:cNvSpPr>
            <a:spLocks noGrp="1"/>
          </p:cNvSpPr>
          <p:nvPr>
            <p:ph type="sldNum" sz="quarter" idx="13"/>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4568592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Section Header">
    <p:spTree>
      <p:nvGrpSpPr>
        <p:cNvPr id="1" name=""/>
        <p:cNvGrpSpPr/>
        <p:nvPr/>
      </p:nvGrpSpPr>
      <p:grpSpPr>
        <a:xfrm>
          <a:off x="0" y="0"/>
          <a:ext cx="0" cy="0"/>
          <a:chOff x="0" y="0"/>
          <a:chExt cx="0" cy="0"/>
        </a:xfrm>
      </p:grpSpPr>
      <p:sp>
        <p:nvSpPr>
          <p:cNvPr id="8" name="Rectangle 7"/>
          <p:cNvSpPr/>
          <p:nvPr userDrawn="1"/>
        </p:nvSpPr>
        <p:spPr bwMode="gray">
          <a:xfrm>
            <a:off x="8427428" y="6532392"/>
            <a:ext cx="464526" cy="280987"/>
          </a:xfrm>
          <a:prstGeom prst="rect">
            <a:avLst/>
          </a:prstGeom>
          <a:ln>
            <a:miter lim="800000"/>
            <a:headEnd/>
            <a:tailEnd/>
          </a:ln>
        </p:spPr>
        <p:txBody>
          <a:bodyPr lIns="66462" tIns="66462" rIns="0" bIns="0">
            <a:noAutofit/>
          </a:bodyPr>
          <a:lstStyle/>
          <a:p>
            <a:pPr algn="r">
              <a:spcBef>
                <a:spcPct val="40000"/>
              </a:spcBef>
              <a:defRPr/>
            </a:pPr>
            <a:endParaRPr lang="en-GB" sz="923" dirty="0">
              <a:solidFill>
                <a:srgbClr val="C84E00"/>
              </a:solidFill>
              <a:latin typeface="Arial" charset="0"/>
              <a:ea typeface="Arial" charset="0"/>
              <a:cs typeface="Arial" charset="0"/>
            </a:endParaRPr>
          </a:p>
        </p:txBody>
      </p:sp>
      <p:sp>
        <p:nvSpPr>
          <p:cNvPr id="12" name="Vertical Content Placeholder 11"/>
          <p:cNvSpPr>
            <a:spLocks noGrp="1"/>
          </p:cNvSpPr>
          <p:nvPr>
            <p:ph orient="vert" sz="quarter" idx="10"/>
          </p:nvPr>
        </p:nvSpPr>
        <p:spPr>
          <a:xfrm rot="10800000">
            <a:off x="251520" y="468313"/>
            <a:ext cx="1264626" cy="5921375"/>
          </a:xfrm>
          <a:prstGeom prst="rect">
            <a:avLst/>
          </a:prstGeom>
        </p:spPr>
        <p:txBody>
          <a:bodyPr vert="eaVert"/>
          <a:lstStyle>
            <a:lvl1pPr>
              <a:defRPr sz="6462" b="1">
                <a:solidFill>
                  <a:schemeClr val="bg1"/>
                </a:solidFill>
                <a:latin typeface="Arial" charset="0"/>
                <a:ea typeface="Arial" charset="0"/>
                <a:cs typeface="Arial" charset="0"/>
              </a:defRPr>
            </a:lvl1pPr>
            <a:lvl2pPr>
              <a:defRPr sz="6462">
                <a:solidFill>
                  <a:schemeClr val="bg1"/>
                </a:solidFill>
                <a:latin typeface="Arial" charset="0"/>
                <a:ea typeface="Arial" charset="0"/>
                <a:cs typeface="Arial" charset="0"/>
              </a:defRPr>
            </a:lvl2pPr>
            <a:lvl3pPr>
              <a:defRPr sz="6462">
                <a:solidFill>
                  <a:schemeClr val="bg1"/>
                </a:solidFill>
                <a:latin typeface="Arial" charset="0"/>
                <a:ea typeface="Arial" charset="0"/>
                <a:cs typeface="Arial" charset="0"/>
              </a:defRPr>
            </a:lvl3pPr>
            <a:lvl4pPr>
              <a:defRPr sz="6462">
                <a:solidFill>
                  <a:schemeClr val="bg1"/>
                </a:solidFill>
                <a:latin typeface="Arial" charset="0"/>
                <a:ea typeface="Arial" charset="0"/>
                <a:cs typeface="Arial" charset="0"/>
              </a:defRPr>
            </a:lvl4pPr>
            <a:lvl5pPr>
              <a:defRPr sz="6462">
                <a:solidFill>
                  <a:schemeClr val="bg1"/>
                </a:solidFill>
                <a:latin typeface="Arial" charset="0"/>
                <a:ea typeface="Arial" charset="0"/>
                <a:cs typeface="Arial" charset="0"/>
              </a:defRPr>
            </a:lvl5pPr>
          </a:lstStyle>
          <a:p>
            <a:pPr lvl="0"/>
            <a:r>
              <a:rPr lang="en-US" dirty="0" smtClean="0"/>
              <a:t>Click to edit</a:t>
            </a:r>
            <a:endParaRPr lang="en-US" dirty="0"/>
          </a:p>
        </p:txBody>
      </p:sp>
      <p:sp>
        <p:nvSpPr>
          <p:cNvPr id="2" name="Date Placeholder 1"/>
          <p:cNvSpPr>
            <a:spLocks noGrp="1"/>
          </p:cNvSpPr>
          <p:nvPr>
            <p:ph type="dt" sz="half" idx="11"/>
          </p:nvPr>
        </p:nvSpPr>
        <p:spPr/>
        <p:txBody>
          <a:bodyPr/>
          <a:lstStyle/>
          <a:p>
            <a:fld id="{C764DE79-268F-4C1A-8933-263129D2AF90}" type="datetimeFigureOut">
              <a:rPr lang="en-US" smtClean="0"/>
              <a:t>3/2/17</a:t>
            </a:fld>
            <a:endParaRPr lang="en-US" dirty="0"/>
          </a:p>
        </p:txBody>
      </p:sp>
      <p:sp>
        <p:nvSpPr>
          <p:cNvPr id="3" name="Footer Placeholder 2"/>
          <p:cNvSpPr>
            <a:spLocks noGrp="1"/>
          </p:cNvSpPr>
          <p:nvPr>
            <p:ph type="ftr" sz="quarter" idx="12"/>
          </p:nvPr>
        </p:nvSpPr>
        <p:spPr>
          <a:xfrm>
            <a:off x="3028950" y="5991226"/>
            <a:ext cx="3086100" cy="365125"/>
          </a:xfrm>
        </p:spPr>
        <p:txBody>
          <a:bodyPr/>
          <a:lstStyle/>
          <a:p>
            <a:endParaRPr lang="en-US" dirty="0"/>
          </a:p>
        </p:txBody>
      </p:sp>
      <p:sp>
        <p:nvSpPr>
          <p:cNvPr id="4" name="Slide Number Placeholder 3"/>
          <p:cNvSpPr>
            <a:spLocks noGrp="1"/>
          </p:cNvSpPr>
          <p:nvPr>
            <p:ph type="sldNum" sz="quarter" idx="13"/>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1683641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4_Section Header">
    <p:spTree>
      <p:nvGrpSpPr>
        <p:cNvPr id="1" name=""/>
        <p:cNvGrpSpPr/>
        <p:nvPr/>
      </p:nvGrpSpPr>
      <p:grpSpPr>
        <a:xfrm>
          <a:off x="0" y="0"/>
          <a:ext cx="0" cy="0"/>
          <a:chOff x="0" y="0"/>
          <a:chExt cx="0" cy="0"/>
        </a:xfrm>
      </p:grpSpPr>
      <p:sp>
        <p:nvSpPr>
          <p:cNvPr id="8" name="Rectangle 7"/>
          <p:cNvSpPr/>
          <p:nvPr userDrawn="1"/>
        </p:nvSpPr>
        <p:spPr bwMode="gray">
          <a:xfrm>
            <a:off x="8427428" y="6532392"/>
            <a:ext cx="464526" cy="280987"/>
          </a:xfrm>
          <a:prstGeom prst="rect">
            <a:avLst/>
          </a:prstGeom>
          <a:ln>
            <a:miter lim="800000"/>
            <a:headEnd/>
            <a:tailEnd/>
          </a:ln>
        </p:spPr>
        <p:txBody>
          <a:bodyPr lIns="66462" tIns="66462" rIns="0" bIns="0">
            <a:noAutofit/>
          </a:bodyPr>
          <a:lstStyle/>
          <a:p>
            <a:pPr algn="r">
              <a:spcBef>
                <a:spcPct val="40000"/>
              </a:spcBef>
              <a:defRPr/>
            </a:pPr>
            <a:endParaRPr lang="en-GB" sz="923" dirty="0">
              <a:solidFill>
                <a:srgbClr val="C84E00"/>
              </a:solidFill>
              <a:latin typeface="Arial" charset="0"/>
              <a:ea typeface="Arial" charset="0"/>
              <a:cs typeface="Arial" charset="0"/>
            </a:endParaRPr>
          </a:p>
        </p:txBody>
      </p:sp>
      <p:sp>
        <p:nvSpPr>
          <p:cNvPr id="12" name="Vertical Content Placeholder 11"/>
          <p:cNvSpPr>
            <a:spLocks noGrp="1"/>
          </p:cNvSpPr>
          <p:nvPr>
            <p:ph orient="vert" sz="quarter" idx="10"/>
          </p:nvPr>
        </p:nvSpPr>
        <p:spPr>
          <a:xfrm rot="10800000">
            <a:off x="251520" y="468313"/>
            <a:ext cx="1264626" cy="5921375"/>
          </a:xfrm>
          <a:prstGeom prst="rect">
            <a:avLst/>
          </a:prstGeom>
        </p:spPr>
        <p:txBody>
          <a:bodyPr vert="eaVert"/>
          <a:lstStyle>
            <a:lvl1pPr>
              <a:defRPr sz="6462" b="1">
                <a:solidFill>
                  <a:schemeClr val="bg1"/>
                </a:solidFill>
                <a:latin typeface="Arial" charset="0"/>
                <a:ea typeface="Arial" charset="0"/>
                <a:cs typeface="Arial" charset="0"/>
              </a:defRPr>
            </a:lvl1pPr>
            <a:lvl2pPr>
              <a:defRPr sz="6462">
                <a:solidFill>
                  <a:schemeClr val="bg1"/>
                </a:solidFill>
                <a:latin typeface="Arial" charset="0"/>
                <a:ea typeface="Arial" charset="0"/>
                <a:cs typeface="Arial" charset="0"/>
              </a:defRPr>
            </a:lvl2pPr>
            <a:lvl3pPr>
              <a:defRPr sz="6462">
                <a:solidFill>
                  <a:schemeClr val="bg1"/>
                </a:solidFill>
                <a:latin typeface="Arial" charset="0"/>
                <a:ea typeface="Arial" charset="0"/>
                <a:cs typeface="Arial" charset="0"/>
              </a:defRPr>
            </a:lvl3pPr>
            <a:lvl4pPr>
              <a:defRPr sz="6462">
                <a:solidFill>
                  <a:schemeClr val="bg1"/>
                </a:solidFill>
                <a:latin typeface="Arial" charset="0"/>
                <a:ea typeface="Arial" charset="0"/>
                <a:cs typeface="Arial" charset="0"/>
              </a:defRPr>
            </a:lvl4pPr>
            <a:lvl5pPr>
              <a:defRPr sz="6462">
                <a:solidFill>
                  <a:schemeClr val="bg1"/>
                </a:solidFill>
                <a:latin typeface="Arial" charset="0"/>
                <a:ea typeface="Arial" charset="0"/>
                <a:cs typeface="Arial" charset="0"/>
              </a:defRPr>
            </a:lvl5pPr>
          </a:lstStyle>
          <a:p>
            <a:pPr lvl="0"/>
            <a:r>
              <a:rPr lang="en-US" dirty="0" smtClean="0"/>
              <a:t>Click to edit</a:t>
            </a:r>
            <a:endParaRPr lang="en-US" dirty="0"/>
          </a:p>
        </p:txBody>
      </p:sp>
      <p:sp>
        <p:nvSpPr>
          <p:cNvPr id="2" name="Date Placeholder 1"/>
          <p:cNvSpPr>
            <a:spLocks noGrp="1"/>
          </p:cNvSpPr>
          <p:nvPr>
            <p:ph type="dt" sz="half" idx="11"/>
          </p:nvPr>
        </p:nvSpPr>
        <p:spPr/>
        <p:txBody>
          <a:bodyPr/>
          <a:lstStyle/>
          <a:p>
            <a:fld id="{C764DE79-268F-4C1A-8933-263129D2AF90}" type="datetimeFigureOut">
              <a:rPr lang="en-US" smtClean="0"/>
              <a:t>3/2/17</a:t>
            </a:fld>
            <a:endParaRPr lang="en-US" dirty="0"/>
          </a:p>
        </p:txBody>
      </p:sp>
      <p:sp>
        <p:nvSpPr>
          <p:cNvPr id="3" name="Footer Placeholder 2"/>
          <p:cNvSpPr>
            <a:spLocks noGrp="1"/>
          </p:cNvSpPr>
          <p:nvPr>
            <p:ph type="ftr" sz="quarter" idx="12"/>
          </p:nvPr>
        </p:nvSpPr>
        <p:spPr>
          <a:xfrm>
            <a:off x="3028950" y="5991226"/>
            <a:ext cx="3086100" cy="365125"/>
          </a:xfrm>
        </p:spPr>
        <p:txBody>
          <a:bodyPr/>
          <a:lstStyle/>
          <a:p>
            <a:endParaRPr lang="en-US" dirty="0"/>
          </a:p>
        </p:txBody>
      </p:sp>
      <p:sp>
        <p:nvSpPr>
          <p:cNvPr id="4" name="Slide Number Placeholder 3"/>
          <p:cNvSpPr>
            <a:spLocks noGrp="1"/>
          </p:cNvSpPr>
          <p:nvPr>
            <p:ph type="sldNum" sz="quarter" idx="13"/>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26604602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a:t>3/2/17</a:t>
            </a:fld>
            <a:endParaRPr lang="en-US" dirty="0"/>
          </a:p>
        </p:txBody>
      </p:sp>
      <p:sp>
        <p:nvSpPr>
          <p:cNvPr id="5" name="Footer Placeholder 4"/>
          <p:cNvSpPr>
            <a:spLocks noGrp="1"/>
          </p:cNvSpPr>
          <p:nvPr>
            <p:ph type="ftr" sz="quarter" idx="3"/>
          </p:nvPr>
        </p:nvSpPr>
        <p:spPr>
          <a:xfrm>
            <a:off x="2928251"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NOT FOR DISTRIBUTION. Copyright 2017 Jay Dixit / New York Writers' Intensive</a:t>
            </a:r>
          </a:p>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a:t>‹#›</a:t>
            </a:fld>
            <a:endParaRPr lang="en-US" dirty="0"/>
          </a:p>
        </p:txBody>
      </p:sp>
      <p:sp>
        <p:nvSpPr>
          <p:cNvPr id="7" name="Rectangle 6"/>
          <p:cNvSpPr/>
          <p:nvPr userDrawn="1"/>
        </p:nvSpPr>
        <p:spPr>
          <a:xfrm>
            <a:off x="8431411" y="6420909"/>
            <a:ext cx="492369" cy="437090"/>
          </a:xfrm>
          <a:prstGeom prst="rect">
            <a:avLst/>
          </a:prstGeom>
          <a:solidFill>
            <a:srgbClr val="FF63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solidFill>
                <a:prstClr val="white"/>
              </a:solidFill>
              <a:latin typeface="Calibri"/>
            </a:endParaRPr>
          </a:p>
        </p:txBody>
      </p:sp>
      <p:sp>
        <p:nvSpPr>
          <p:cNvPr id="8" name="Slide Number Placeholder 5"/>
          <p:cNvSpPr txBox="1">
            <a:spLocks/>
          </p:cNvSpPr>
          <p:nvPr userDrawn="1"/>
        </p:nvSpPr>
        <p:spPr>
          <a:xfrm>
            <a:off x="8396241" y="6420910"/>
            <a:ext cx="562708" cy="365125"/>
          </a:xfrm>
          <a:prstGeom prst="rect">
            <a:avLst/>
          </a:prstGeom>
        </p:spPr>
        <p:txBody>
          <a:bodyPr vert="horz" lIns="84406" tIns="42203" rIns="84406" bIns="42203" rtlCol="0" anchor="ctr"/>
          <a:lstStyle>
            <a:lvl1pPr algn="r">
              <a:defRPr sz="2400">
                <a:solidFill>
                  <a:schemeClr val="bg1"/>
                </a:solidFill>
                <a:latin typeface="Arial" pitchFamily="34" charset="0"/>
                <a:cs typeface="Arial" pitchFamily="34" charset="0"/>
              </a:defRPr>
            </a:lvl1pPr>
          </a:lstStyle>
          <a:p>
            <a:pPr algn="ctr">
              <a:defRPr/>
            </a:pPr>
            <a:fld id="{FA09BB94-B229-44BE-A05C-09143606C779}" type="slidenum">
              <a:rPr lang="en-US" sz="1108" smtClean="0">
                <a:solidFill>
                  <a:prstClr val="white"/>
                </a:solidFill>
              </a:rPr>
              <a:pPr algn="ctr">
                <a:defRPr/>
              </a:pPr>
              <a:t>‹#›</a:t>
            </a:fld>
            <a:endParaRPr lang="en-US" sz="1108" dirty="0" smtClean="0">
              <a:solidFill>
                <a:prstClr val="white"/>
              </a:solidFill>
            </a:endParaRPr>
          </a:p>
        </p:txBody>
      </p:sp>
      <p:sp>
        <p:nvSpPr>
          <p:cNvPr id="9" name="TextBox 8"/>
          <p:cNvSpPr txBox="1"/>
          <p:nvPr userDrawn="1"/>
        </p:nvSpPr>
        <p:spPr>
          <a:xfrm>
            <a:off x="628651" y="6598364"/>
            <a:ext cx="7886699" cy="246221"/>
          </a:xfrm>
          <a:prstGeom prst="rect">
            <a:avLst/>
          </a:prstGeom>
          <a:noFill/>
        </p:spPr>
        <p:txBody>
          <a:bodyPr wrap="square" rtlCol="0">
            <a:spAutoFit/>
          </a:bodyPr>
          <a:lstStyle/>
          <a:p>
            <a:pPr algn="ctr"/>
            <a:r>
              <a:rPr lang="en-US" sz="1000" baseline="0" dirty="0" smtClean="0">
                <a:solidFill>
                  <a:schemeClr val="bg1">
                    <a:lumMod val="50000"/>
                  </a:schemeClr>
                </a:solidFill>
                <a:latin typeface="Georgia" charset="0"/>
              </a:rPr>
              <a:t>Not for distribution. Presented by Jay Dixit at Redfin 2/24/17. Copyright 2017 New York Writers’ Intensive. </a:t>
            </a:r>
            <a:endParaRPr lang="en-US" sz="1000" baseline="0" dirty="0">
              <a:solidFill>
                <a:schemeClr val="bg1">
                  <a:lumMod val="50000"/>
                </a:schemeClr>
              </a:solidFill>
              <a:latin typeface="Georgia" charset="0"/>
            </a:endParaRPr>
          </a:p>
        </p:txBody>
      </p:sp>
    </p:spTree>
    <p:extLst>
      <p:ext uri="{BB962C8B-B14F-4D97-AF65-F5344CB8AC3E}">
        <p14:creationId xmlns:p14="http://schemas.microsoft.com/office/powerpoint/2010/main" val="989452122"/>
      </p:ext>
    </p:extLst>
  </p:cSld>
  <p:clrMap bg1="lt1" tx1="dk1" bg2="lt2" tx2="dk2" accent1="accent1" accent2="accent2" accent3="accent3" accent4="accent4" accent5="accent5" accent6="accent6" hlink="hlink" folHlink="folHlink"/>
  <p:sldLayoutIdLst>
    <p:sldLayoutId id="2147483667" r:id="rId1"/>
    <p:sldLayoutId id="2147483677" r:id="rId2"/>
    <p:sldLayoutId id="2147483678" r:id="rId3"/>
    <p:sldLayoutId id="2147483679" r:id="rId4"/>
    <p:sldLayoutId id="2147483680" r:id="rId5"/>
    <p:sldLayoutId id="2147483681" r:id="rId6"/>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5.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6.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7.xml"/></Relationships>
</file>

<file path=ppt/slides/_rels/slide109.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hyperlink" Target="mailto:jay@newyorkwritersintensive.com" TargetMode="External"/><Relationship Id="rId5" Type="http://schemas.openxmlformats.org/officeDocument/2006/relationships/hyperlink" Target="http://www.newyorkwritersintensive.com/" TargetMode="External"/><Relationship Id="rId1" Type="http://schemas.openxmlformats.org/officeDocument/2006/relationships/slideLayout" Target="../slideLayouts/slideLayout2.xml"/><Relationship Id="rId2" Type="http://schemas.openxmlformats.org/officeDocument/2006/relationships/notesSlide" Target="../notesSlides/notesSlide8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hyperlink" Target="http://incandescentman.github.io/redfin-presentation/index.html#outline-container-org1e35a4d"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incandescentman.github.io/redfin-presentation/index.html#outline-container-org28b0e0f"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incandescentman.github.io/redfin-presentation/index.html#outline-container-org7770056"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hyperlink" Target="mailto:jay@newyorkwritersintensive.com" TargetMode="External"/><Relationship Id="rId5" Type="http://schemas.openxmlformats.org/officeDocument/2006/relationships/hyperlink" Target="http://www.newyorkwritersintensive.com/" TargetMode="Externa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5.xml"/><Relationship Id="rId3" Type="http://schemas.openxmlformats.org/officeDocument/2006/relationships/hyperlink" Target="file:///Users/jay/Dropbox/github/incandescentman.github.io/redfin-presentation/redfin-originals/RedfinRelocation-ForJay-original.pdf" TargetMode="Externa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8.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9.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0.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5.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7.xml"/><Relationship Id="rId3" Type="http://schemas.openxmlformats.org/officeDocument/2006/relationships/hyperlink" Target="https://docs.google.com/document/d/1zcQJMxqqWVWuXsPeIXXdVWw50hFbMUstSCcOHPWgrAo/edit#heading=h.9wanpiyxvk8u" TargetMode="Externa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8.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9.xml"/></Relationships>
</file>

<file path=ppt/slides/_rels/slide96.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notesSlide" Target="../notesSlides/notesSlide80.xml"/><Relationship Id="rId5" Type="http://schemas.openxmlformats.org/officeDocument/2006/relationships/image" Target="../media/image2.png"/><Relationship Id="rId1" Type="http://schemas.microsoft.com/office/2007/relationships/media" Target="../media/media1.mov"/><Relationship Id="rId2" Type="http://schemas.openxmlformats.org/officeDocument/2006/relationships/video" Target="../media/media1.mov"/></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397246" y="3093212"/>
            <a:ext cx="1846211" cy="546945"/>
          </a:xfrm>
          <a:prstGeom prst="rect">
            <a:avLst/>
          </a:prstGeom>
          <a:noFill/>
        </p:spPr>
        <p:txBody>
          <a:bodyPr wrap="none" rtlCol="0">
            <a:spAutoFit/>
          </a:bodyPr>
          <a:lstStyle/>
          <a:p>
            <a:r>
              <a:rPr lang="en-CA" sz="2954" b="1" dirty="0">
                <a:solidFill>
                  <a:srgbClr val="FF6338"/>
                </a:solidFill>
                <a:latin typeface="Helvetica Neue"/>
              </a:rPr>
              <a:t>Welcome</a:t>
            </a:r>
          </a:p>
        </p:txBody>
      </p:sp>
      <p:sp>
        <p:nvSpPr>
          <p:cNvPr id="7" name="Rectangle 6"/>
          <p:cNvSpPr/>
          <p:nvPr/>
        </p:nvSpPr>
        <p:spPr>
          <a:xfrm>
            <a:off x="1" y="3123801"/>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1908497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79" y="2456232"/>
            <a:ext cx="1731564" cy="433196"/>
          </a:xfrm>
          <a:prstGeom prst="rect">
            <a:avLst/>
          </a:prstGeom>
        </p:spPr>
        <p:txBody>
          <a:bodyPr wrap="none">
            <a:spAutoFit/>
          </a:bodyPr>
          <a:lstStyle/>
          <a:p>
            <a:r>
              <a:rPr lang="en-US" sz="2215" b="1" dirty="0">
                <a:solidFill>
                  <a:srgbClr val="FF6337"/>
                </a:solidFill>
                <a:latin typeface="Arial"/>
                <a:ea typeface="Cambria" charset="0"/>
                <a:cs typeface="Arial"/>
              </a:rPr>
              <a:t> Organized.</a:t>
            </a:r>
            <a:endParaRPr lang="en-CA" sz="2215" dirty="0"/>
          </a:p>
        </p:txBody>
      </p:sp>
      <p:sp>
        <p:nvSpPr>
          <p:cNvPr id="3" name="Rectangle 2"/>
          <p:cNvSpPr/>
          <p:nvPr/>
        </p:nvSpPr>
        <p:spPr>
          <a:xfrm>
            <a:off x="2524995" y="2520045"/>
            <a:ext cx="5854066" cy="348109"/>
          </a:xfrm>
          <a:prstGeom prst="rect">
            <a:avLst/>
          </a:prstGeom>
        </p:spPr>
        <p:txBody>
          <a:bodyPr wrap="square">
            <a:spAutoFit/>
          </a:bodyPr>
          <a:lstStyle/>
          <a:p>
            <a:r>
              <a:rPr lang="en-US" sz="1662" dirty="0">
                <a:latin typeface="Arial"/>
                <a:ea typeface="Cambria" charset="0"/>
                <a:cs typeface="Arial"/>
              </a:rPr>
              <a:t>Structured so as to make it easy to follow the logic behind it.</a:t>
            </a:r>
            <a:endParaRPr lang="en-US" sz="1662" dirty="0"/>
          </a:p>
        </p:txBody>
      </p:sp>
      <p:cxnSp>
        <p:nvCxnSpPr>
          <p:cNvPr id="5" name="Straight Connector 4"/>
          <p:cNvCxnSpPr/>
          <p:nvPr/>
        </p:nvCxnSpPr>
        <p:spPr>
          <a:xfrm>
            <a:off x="2436904" y="2345017"/>
            <a:ext cx="0" cy="670842"/>
          </a:xfrm>
          <a:prstGeom prst="line">
            <a:avLst/>
          </a:prstGeom>
          <a:ln w="28575">
            <a:solidFill>
              <a:srgbClr val="FF6337"/>
            </a:solidFill>
          </a:ln>
        </p:spPr>
        <p:style>
          <a:lnRef idx="1">
            <a:schemeClr val="accent1"/>
          </a:lnRef>
          <a:fillRef idx="0">
            <a:schemeClr val="accent1"/>
          </a:fillRef>
          <a:effectRef idx="0">
            <a:schemeClr val="accent1"/>
          </a:effectRef>
          <a:fontRef idx="minor">
            <a:schemeClr val="tx1"/>
          </a:fontRef>
        </p:style>
      </p:cxn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723546884"/>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293865" y="2192630"/>
            <a:ext cx="7491566" cy="424860"/>
          </a:xfrm>
          <a:prstGeom prst="rect">
            <a:avLst/>
          </a:prstGeom>
        </p:spPr>
        <p:txBody>
          <a:bodyPr wrap="square">
            <a:spAutoFit/>
          </a:bodyPr>
          <a:lstStyle/>
          <a:p>
            <a:pPr>
              <a:lnSpc>
                <a:spcPct val="130000"/>
              </a:lnSpc>
            </a:pPr>
            <a:r>
              <a:rPr lang="en-US" sz="1662" b="1" dirty="0">
                <a:solidFill>
                  <a:schemeClr val="bg1"/>
                </a:solidFill>
                <a:latin typeface="Arial" charset="0"/>
                <a:ea typeface="Arial" charset="0"/>
                <a:cs typeface="Arial" charset="0"/>
              </a:rPr>
              <a:t>PRACTICE: </a:t>
            </a:r>
            <a:r>
              <a:rPr lang="en-US" sz="1662" dirty="0">
                <a:solidFill>
                  <a:schemeClr val="bg1"/>
                </a:solidFill>
                <a:latin typeface="Arial" charset="0"/>
                <a:ea typeface="Arial" charset="0"/>
                <a:cs typeface="Arial" charset="0"/>
              </a:rPr>
              <a:t>What can I delete?</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5452109"/>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79" y="2456232"/>
            <a:ext cx="4103816" cy="433196"/>
          </a:xfrm>
          <a:prstGeom prst="rect">
            <a:avLst/>
          </a:prstGeom>
        </p:spPr>
        <p:txBody>
          <a:bodyPr wrap="none">
            <a:spAutoFit/>
          </a:bodyPr>
          <a:lstStyle/>
          <a:p>
            <a:r>
              <a:rPr lang="en-US" sz="2215" b="1" dirty="0">
                <a:solidFill>
                  <a:srgbClr val="FF6337"/>
                </a:solidFill>
                <a:latin typeface="Arial"/>
                <a:ea typeface="Cambria" charset="0"/>
                <a:cs typeface="Arial"/>
              </a:rPr>
              <a:t> Application: Action planning</a:t>
            </a: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987041792"/>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995603" y="2456232"/>
            <a:ext cx="3581430" cy="433196"/>
          </a:xfrm>
          <a:prstGeom prst="rect">
            <a:avLst/>
          </a:prstGeom>
        </p:spPr>
        <p:txBody>
          <a:bodyPr wrap="none">
            <a:spAutoFit/>
          </a:bodyPr>
          <a:lstStyle/>
          <a:p>
            <a:r>
              <a:rPr lang="en-US" sz="2215" b="1" dirty="0">
                <a:solidFill>
                  <a:srgbClr val="FF6337"/>
                </a:solidFill>
                <a:latin typeface="Arial"/>
                <a:ea typeface="Cambria" charset="0"/>
                <a:cs typeface="Arial"/>
              </a:rPr>
              <a:t> Review sample proposal</a:t>
            </a: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TextBox 6"/>
          <p:cNvSpPr txBox="1"/>
          <p:nvPr/>
        </p:nvSpPr>
        <p:spPr>
          <a:xfrm>
            <a:off x="1301798" y="3678702"/>
            <a:ext cx="6584557" cy="348109"/>
          </a:xfrm>
          <a:prstGeom prst="rect">
            <a:avLst/>
          </a:prstGeom>
          <a:solidFill>
            <a:schemeClr val="bg1"/>
          </a:solidFill>
        </p:spPr>
        <p:txBody>
          <a:bodyPr wrap="square" rtlCol="0">
            <a:spAutoFit/>
          </a:bodyPr>
          <a:lstStyle>
            <a:defPPr>
              <a:defRPr lang="en-US"/>
            </a:defPPr>
            <a:lvl1pPr marL="285750" indent="-285750">
              <a:spcBef>
                <a:spcPts val="1200"/>
              </a:spcBef>
              <a:buFont typeface="Arial" panose="020B0604020202020204" pitchFamily="34" charset="0"/>
              <a:buChar char="•"/>
              <a:defRPr sz="1600">
                <a:latin typeface="Arial" panose="020B0604020202020204" pitchFamily="34" charset="0"/>
                <a:cs typeface="Arial" panose="020B0604020202020204" pitchFamily="34" charset="0"/>
              </a:defRPr>
            </a:lvl1pPr>
          </a:lstStyle>
          <a:p>
            <a:pPr>
              <a:buFont typeface="Wingdings" charset="2"/>
              <a:buChar char="§"/>
            </a:pPr>
            <a:endParaRPr lang="en-CA" sz="1662" dirty="0"/>
          </a:p>
        </p:txBody>
      </p:sp>
    </p:spTree>
    <p:extLst>
      <p:ext uri="{BB962C8B-B14F-4D97-AF65-F5344CB8AC3E}">
        <p14:creationId xmlns:p14="http://schemas.microsoft.com/office/powerpoint/2010/main" val="1920888125"/>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117422" y="2177326"/>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CREATE AN ACTION PLAN FOR SAMPLE PROPOSAL</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553161"/>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130020" y="2197225"/>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WORKSHOP: PUTTING IT ALL TOGETHER</a:t>
            </a:r>
            <a:endParaRPr lang="en-CA" sz="1662" dirty="0">
              <a:solidFill>
                <a:schemeClr val="bg1"/>
              </a:solidFill>
              <a:latin typeface="Arial" charset="0"/>
              <a:ea typeface="Arial" charset="0"/>
              <a:cs typeface="Arial" charset="0"/>
            </a:endParaRP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632175" y="3290784"/>
            <a:ext cx="7511826" cy="546945"/>
          </a:xfrm>
          <a:prstGeom prst="rect">
            <a:avLst/>
          </a:prstGeom>
          <a:noFill/>
        </p:spPr>
        <p:txBody>
          <a:bodyPr wrap="square" rtlCol="0">
            <a:spAutoFit/>
          </a:bodyPr>
          <a:lstStyle/>
          <a:p>
            <a:pPr marL="263776" indent="-263776">
              <a:lnSpc>
                <a:spcPct val="200000"/>
              </a:lnSpc>
              <a:buFont typeface="Arial" panose="020B0604020202020204" pitchFamily="34" charset="0"/>
              <a:buChar char="•"/>
            </a:pPr>
            <a:r>
              <a:rPr lang="en-CA" sz="1477" dirty="0">
                <a:latin typeface="Arial" panose="020B0604020202020204" pitchFamily="34" charset="0"/>
                <a:cs typeface="Arial" panose="020B0604020202020204" pitchFamily="34" charset="0"/>
              </a:rPr>
              <a:t>Rewrite the document you brought</a:t>
            </a:r>
          </a:p>
        </p:txBody>
      </p:sp>
    </p:spTree>
    <p:extLst>
      <p:ext uri="{BB962C8B-B14F-4D97-AF65-F5344CB8AC3E}">
        <p14:creationId xmlns:p14="http://schemas.microsoft.com/office/powerpoint/2010/main" val="232349701"/>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625583" y="2904115"/>
            <a:ext cx="3653744" cy="944746"/>
          </a:xfrm>
          <a:prstGeom prst="rect">
            <a:avLst/>
          </a:prstGeom>
          <a:noFill/>
        </p:spPr>
        <p:txBody>
          <a:bodyPr wrap="square" rtlCol="0">
            <a:spAutoFit/>
          </a:bodyPr>
          <a:lstStyle/>
          <a:p>
            <a:r>
              <a:rPr lang="en-CA" sz="2954" b="1" dirty="0">
                <a:solidFill>
                  <a:srgbClr val="FF6338"/>
                </a:solidFill>
                <a:latin typeface="Helvetica Neue"/>
              </a:rPr>
              <a:t>Workshop</a:t>
            </a:r>
            <a:br>
              <a:rPr lang="en-CA" sz="2954" b="1" dirty="0">
                <a:solidFill>
                  <a:srgbClr val="FF6338"/>
                </a:solidFill>
                <a:latin typeface="Helvetica Neue"/>
              </a:rPr>
            </a:br>
            <a:r>
              <a:rPr lang="en-CA" sz="2585" dirty="0">
                <a:solidFill>
                  <a:srgbClr val="FF6338"/>
                </a:solidFill>
                <a:latin typeface="Helvetica Neue"/>
              </a:rPr>
              <a:t>3:30–4:30</a:t>
            </a:r>
          </a:p>
        </p:txBody>
      </p:sp>
      <p:sp>
        <p:nvSpPr>
          <p:cNvPr id="7" name="Rectangle 6"/>
          <p:cNvSpPr/>
          <p:nvPr/>
        </p:nvSpPr>
        <p:spPr>
          <a:xfrm>
            <a:off x="1" y="3123801"/>
            <a:ext cx="5411243"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274423280"/>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 y="291220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8" name="TextBox 7"/>
          <p:cNvSpPr txBox="1"/>
          <p:nvPr/>
        </p:nvSpPr>
        <p:spPr>
          <a:xfrm>
            <a:off x="6308531" y="2912205"/>
            <a:ext cx="1550424" cy="546945"/>
          </a:xfrm>
          <a:prstGeom prst="rect">
            <a:avLst/>
          </a:prstGeom>
          <a:noFill/>
        </p:spPr>
        <p:txBody>
          <a:bodyPr wrap="none" rtlCol="0">
            <a:spAutoFit/>
          </a:bodyPr>
          <a:lstStyle/>
          <a:p>
            <a:r>
              <a:rPr lang="en-US" sz="2954" b="1" dirty="0">
                <a:solidFill>
                  <a:srgbClr val="FF6337"/>
                </a:solidFill>
                <a:latin typeface="Helvetica Neue" charset="0"/>
                <a:ea typeface="Helvetica Neue" charset="0"/>
                <a:cs typeface="Helvetica Neue" charset="0"/>
              </a:rPr>
              <a:t>Closing</a:t>
            </a:r>
          </a:p>
        </p:txBody>
      </p:sp>
    </p:spTree>
    <p:extLst>
      <p:ext uri="{BB962C8B-B14F-4D97-AF65-F5344CB8AC3E}">
        <p14:creationId xmlns:p14="http://schemas.microsoft.com/office/powerpoint/2010/main" val="714645847"/>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 y="291220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8" name="TextBox 7"/>
          <p:cNvSpPr txBox="1"/>
          <p:nvPr/>
        </p:nvSpPr>
        <p:spPr>
          <a:xfrm>
            <a:off x="6308531" y="2646268"/>
            <a:ext cx="2835469" cy="1001556"/>
          </a:xfrm>
          <a:prstGeom prst="rect">
            <a:avLst/>
          </a:prstGeom>
          <a:noFill/>
        </p:spPr>
        <p:txBody>
          <a:bodyPr wrap="square" rtlCol="0">
            <a:spAutoFit/>
          </a:bodyPr>
          <a:lstStyle/>
          <a:p>
            <a:r>
              <a:rPr lang="en-US" sz="2954" b="1" dirty="0">
                <a:solidFill>
                  <a:srgbClr val="FF6337"/>
                </a:solidFill>
                <a:latin typeface="Helvetica Neue" charset="0"/>
                <a:ea typeface="Helvetica Neue" charset="0"/>
                <a:cs typeface="Helvetica Neue" charset="0"/>
              </a:rPr>
              <a:t>Summary of Learning</a:t>
            </a:r>
          </a:p>
        </p:txBody>
      </p:sp>
    </p:spTree>
    <p:extLst>
      <p:ext uri="{BB962C8B-B14F-4D97-AF65-F5344CB8AC3E}">
        <p14:creationId xmlns:p14="http://schemas.microsoft.com/office/powerpoint/2010/main" val="348258564"/>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 y="291220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8" name="TextBox 7"/>
          <p:cNvSpPr txBox="1"/>
          <p:nvPr/>
        </p:nvSpPr>
        <p:spPr>
          <a:xfrm>
            <a:off x="6308531" y="2958455"/>
            <a:ext cx="2835469" cy="546945"/>
          </a:xfrm>
          <a:prstGeom prst="rect">
            <a:avLst/>
          </a:prstGeom>
          <a:noFill/>
        </p:spPr>
        <p:txBody>
          <a:bodyPr wrap="square" rtlCol="0">
            <a:spAutoFit/>
          </a:bodyPr>
          <a:lstStyle/>
          <a:p>
            <a:r>
              <a:rPr lang="en-US" sz="2954" b="1" dirty="0">
                <a:solidFill>
                  <a:srgbClr val="FF6337"/>
                </a:solidFill>
                <a:latin typeface="Helvetica Neue" charset="0"/>
                <a:ea typeface="Helvetica Neue" charset="0"/>
                <a:cs typeface="Helvetica Neue" charset="0"/>
              </a:rPr>
              <a:t>The end</a:t>
            </a:r>
          </a:p>
        </p:txBody>
      </p:sp>
    </p:spTree>
    <p:extLst>
      <p:ext uri="{BB962C8B-B14F-4D97-AF65-F5344CB8AC3E}">
        <p14:creationId xmlns:p14="http://schemas.microsoft.com/office/powerpoint/2010/main" val="889357339"/>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8849" y="1019298"/>
            <a:ext cx="3431106" cy="31973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5" name="TextBox 4"/>
          <p:cNvSpPr txBox="1"/>
          <p:nvPr/>
        </p:nvSpPr>
        <p:spPr>
          <a:xfrm>
            <a:off x="4466243" y="2962133"/>
            <a:ext cx="5660868" cy="603883"/>
          </a:xfrm>
          <a:prstGeom prst="rect">
            <a:avLst/>
          </a:prstGeom>
          <a:noFill/>
        </p:spPr>
        <p:txBody>
          <a:bodyPr wrap="square" rtlCol="0">
            <a:spAutoFit/>
          </a:bodyPr>
          <a:lstStyle/>
          <a:p>
            <a:r>
              <a:rPr lang="en-CA" sz="1662" b="1" dirty="0">
                <a:solidFill>
                  <a:schemeClr val="tx2">
                    <a:lumMod val="50000"/>
                  </a:schemeClr>
                </a:solidFill>
                <a:latin typeface="Arial" charset="0"/>
                <a:ea typeface="Arial" charset="0"/>
                <a:cs typeface="Arial" charset="0"/>
              </a:rPr>
              <a:t>Jay Dixit - </a:t>
            </a:r>
            <a:r>
              <a:rPr lang="en-CA" sz="1662" b="1" dirty="0">
                <a:solidFill>
                  <a:srgbClr val="FF663A"/>
                </a:solidFill>
                <a:latin typeface="Arial" charset="0"/>
                <a:ea typeface="Arial" charset="0"/>
                <a:cs typeface="Arial" charset="0"/>
              </a:rPr>
              <a:t>New York Writers’ Intensive</a:t>
            </a:r>
          </a:p>
          <a:p>
            <a:r>
              <a:rPr lang="en-CA" sz="1662" b="1" dirty="0">
                <a:solidFill>
                  <a:srgbClr val="FF663A"/>
                </a:solidFill>
                <a:latin typeface="Arial" charset="0"/>
                <a:ea typeface="Arial" charset="0"/>
                <a:cs typeface="Arial" charset="0"/>
              </a:rPr>
              <a:t> </a:t>
            </a:r>
          </a:p>
        </p:txBody>
      </p:sp>
      <p:sp>
        <p:nvSpPr>
          <p:cNvPr id="6" name="Rectangle 5"/>
          <p:cNvSpPr/>
          <p:nvPr/>
        </p:nvSpPr>
        <p:spPr>
          <a:xfrm>
            <a:off x="4465467" y="3749365"/>
            <a:ext cx="5863645" cy="319639"/>
          </a:xfrm>
          <a:prstGeom prst="rect">
            <a:avLst/>
          </a:prstGeom>
        </p:spPr>
        <p:txBody>
          <a:bodyPr wrap="square">
            <a:spAutoFit/>
          </a:bodyPr>
          <a:lstStyle/>
          <a:p>
            <a:r>
              <a:rPr lang="en-CA" sz="1477" dirty="0">
                <a:solidFill>
                  <a:srgbClr val="FF663A"/>
                </a:solidFill>
                <a:latin typeface="Arial" charset="0"/>
                <a:ea typeface="Arial" charset="0"/>
                <a:cs typeface="Arial" charset="0"/>
              </a:rPr>
              <a:t>Storytelling classes | Writing Workshops | Coaching</a:t>
            </a:r>
            <a:endParaRPr lang="en-US" sz="1477" baseline="30000" dirty="0">
              <a:solidFill>
                <a:srgbClr val="FF663A"/>
              </a:solidFill>
              <a:latin typeface="Arial" charset="0"/>
              <a:ea typeface="Arial" charset="0"/>
              <a:cs typeface="Arial" charset="0"/>
            </a:endParaRPr>
          </a:p>
        </p:txBody>
      </p:sp>
      <p:sp>
        <p:nvSpPr>
          <p:cNvPr id="7" name="Rectangle 6"/>
          <p:cNvSpPr/>
          <p:nvPr/>
        </p:nvSpPr>
        <p:spPr>
          <a:xfrm>
            <a:off x="4465467" y="2253865"/>
            <a:ext cx="5614771" cy="490134"/>
          </a:xfrm>
          <a:prstGeom prst="rect">
            <a:avLst/>
          </a:prstGeom>
        </p:spPr>
        <p:txBody>
          <a:bodyPr wrap="square">
            <a:spAutoFit/>
          </a:bodyPr>
          <a:lstStyle/>
          <a:p>
            <a:r>
              <a:rPr lang="en-CA" sz="2585" b="1" dirty="0">
                <a:solidFill>
                  <a:srgbClr val="FF6337"/>
                </a:solidFill>
                <a:latin typeface="Arial" charset="0"/>
                <a:ea typeface="Arial" charset="0"/>
                <a:cs typeface="Arial" charset="0"/>
              </a:rPr>
              <a:t>Writing </a:t>
            </a:r>
            <a:r>
              <a:rPr lang="en-CA" sz="2585" dirty="0">
                <a:solidFill>
                  <a:srgbClr val="FF6337"/>
                </a:solidFill>
                <a:latin typeface="Arial" charset="0"/>
                <a:ea typeface="Arial" charset="0"/>
                <a:cs typeface="Arial" charset="0"/>
              </a:rPr>
              <a:t>Clear Proposals</a:t>
            </a:r>
          </a:p>
        </p:txBody>
      </p:sp>
      <p:sp>
        <p:nvSpPr>
          <p:cNvPr id="9" name="Rectangle 8"/>
          <p:cNvSpPr/>
          <p:nvPr/>
        </p:nvSpPr>
        <p:spPr>
          <a:xfrm>
            <a:off x="15474" y="2253865"/>
            <a:ext cx="4218380" cy="2854642"/>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11" name="Rectangle 10"/>
          <p:cNvSpPr/>
          <p:nvPr/>
        </p:nvSpPr>
        <p:spPr>
          <a:xfrm>
            <a:off x="4927967" y="4711432"/>
            <a:ext cx="1789838" cy="319639"/>
          </a:xfrm>
          <a:prstGeom prst="rect">
            <a:avLst/>
          </a:prstGeom>
        </p:spPr>
        <p:txBody>
          <a:bodyPr wrap="square">
            <a:spAutoFit/>
          </a:bodyPr>
          <a:lstStyle/>
          <a:p>
            <a:r>
              <a:rPr lang="en-CA" sz="1477" dirty="0">
                <a:latin typeface="Arial" panose="020B0604020202020204" pitchFamily="34" charset="0"/>
                <a:ea typeface="Arial" charset="0"/>
                <a:cs typeface="Arial" panose="020B0604020202020204" pitchFamily="34" charset="0"/>
              </a:rPr>
              <a:t>@jaydixit</a:t>
            </a:r>
          </a:p>
        </p:txBody>
      </p:sp>
      <p:pic>
        <p:nvPicPr>
          <p:cNvPr id="2" name="Picture 1"/>
          <p:cNvPicPr>
            <a:picLocks noChangeAspect="1"/>
          </p:cNvPicPr>
          <p:nvPr/>
        </p:nvPicPr>
        <p:blipFill>
          <a:blip r:embed="rId3"/>
          <a:stretch>
            <a:fillRect/>
          </a:stretch>
        </p:blipFill>
        <p:spPr>
          <a:xfrm>
            <a:off x="4599721" y="4696705"/>
            <a:ext cx="328246" cy="375138"/>
          </a:xfrm>
          <a:prstGeom prst="rect">
            <a:avLst/>
          </a:prstGeom>
        </p:spPr>
      </p:pic>
      <p:sp>
        <p:nvSpPr>
          <p:cNvPr id="12" name="Rectangle 11"/>
          <p:cNvSpPr/>
          <p:nvPr/>
        </p:nvSpPr>
        <p:spPr>
          <a:xfrm>
            <a:off x="4465467" y="4076603"/>
            <a:ext cx="4572000" cy="698461"/>
          </a:xfrm>
          <a:prstGeom prst="rect">
            <a:avLst/>
          </a:prstGeom>
        </p:spPr>
        <p:txBody>
          <a:bodyPr>
            <a:spAutoFit/>
          </a:bodyPr>
          <a:lstStyle/>
          <a:p>
            <a:r>
              <a:rPr lang="en-CA" sz="1477" dirty="0">
                <a:latin typeface="Arial" panose="020B0604020202020204" pitchFamily="34" charset="0"/>
                <a:ea typeface="Arial" charset="0"/>
                <a:cs typeface="Arial" panose="020B0604020202020204" pitchFamily="34" charset="0"/>
                <a:hlinkClick r:id="rId4"/>
              </a:rPr>
              <a:t>jay@newyorkwritersintensive.com</a:t>
            </a:r>
            <a:endParaRPr lang="en-CA" sz="1477">
              <a:latin typeface="Arial" panose="020B0604020202020204" pitchFamily="34" charset="0"/>
              <a:ea typeface="Arial" charset="0"/>
              <a:cs typeface="Arial" panose="020B0604020202020204" pitchFamily="34" charset="0"/>
            </a:endParaRPr>
          </a:p>
          <a:p>
            <a:r>
              <a:rPr lang="en-CA" sz="1477" dirty="0">
                <a:latin typeface="Arial" panose="020B0604020202020204" pitchFamily="34" charset="0"/>
                <a:ea typeface="Arial" charset="0"/>
                <a:cs typeface="Arial" panose="020B0604020202020204" pitchFamily="34" charset="0"/>
                <a:hlinkClick r:id="rId5"/>
              </a:rPr>
              <a:t>www.newyorkwritersintensive.com</a:t>
            </a:r>
            <a:endParaRPr lang="en-CA" sz="1477">
              <a:latin typeface="Arial" panose="020B0604020202020204" pitchFamily="34" charset="0"/>
              <a:ea typeface="Arial" charset="0"/>
              <a:cs typeface="Arial" panose="020B0604020202020204" pitchFamily="34" charset="0"/>
            </a:endParaRPr>
          </a:p>
          <a:p>
            <a:endParaRPr lang="en-US" sz="1477" baseline="30000" dirty="0">
              <a:latin typeface="Arial" panose="020B0604020202020204" pitchFamily="34" charset="0"/>
              <a:ea typeface="Arial" charset="0"/>
              <a:cs typeface="Arial" panose="020B0604020202020204" pitchFamily="34" charset="0"/>
            </a:endParaRPr>
          </a:p>
        </p:txBody>
      </p:sp>
    </p:spTree>
    <p:extLst>
      <p:ext uri="{BB962C8B-B14F-4D97-AF65-F5344CB8AC3E}">
        <p14:creationId xmlns:p14="http://schemas.microsoft.com/office/powerpoint/2010/main" val="2301717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79" y="2456232"/>
            <a:ext cx="1523174" cy="433196"/>
          </a:xfrm>
          <a:prstGeom prst="rect">
            <a:avLst/>
          </a:prstGeom>
        </p:spPr>
        <p:txBody>
          <a:bodyPr wrap="none">
            <a:spAutoFit/>
          </a:bodyPr>
          <a:lstStyle/>
          <a:p>
            <a:r>
              <a:rPr lang="en-US" sz="2215" b="1" dirty="0">
                <a:solidFill>
                  <a:srgbClr val="FF6337"/>
                </a:solidFill>
                <a:latin typeface="Arial"/>
                <a:ea typeface="Cambria" charset="0"/>
                <a:cs typeface="Arial"/>
              </a:rPr>
              <a:t> Thinking </a:t>
            </a:r>
            <a:endParaRPr lang="en-CA" sz="2215" dirty="0"/>
          </a:p>
        </p:txBody>
      </p:sp>
      <p:sp>
        <p:nvSpPr>
          <p:cNvPr id="3" name="Rectangle 2"/>
          <p:cNvSpPr/>
          <p:nvPr/>
        </p:nvSpPr>
        <p:spPr>
          <a:xfrm>
            <a:off x="2082877" y="2506815"/>
            <a:ext cx="5854066" cy="348109"/>
          </a:xfrm>
          <a:prstGeom prst="rect">
            <a:avLst/>
          </a:prstGeom>
        </p:spPr>
        <p:txBody>
          <a:bodyPr wrap="square" anchor="ctr">
            <a:spAutoFit/>
          </a:bodyPr>
          <a:lstStyle/>
          <a:p>
            <a:r>
              <a:rPr lang="en-CA" sz="1662" dirty="0">
                <a:latin typeface="Arial" panose="020B0604020202020204" pitchFamily="34" charset="0"/>
                <a:cs typeface="Arial" panose="020B0604020202020204" pitchFamily="34" charset="0"/>
              </a:rPr>
              <a:t>about structure </a:t>
            </a:r>
            <a:r>
              <a:rPr lang="en-CA" sz="1662" dirty="0">
                <a:latin typeface="Arial" panose="020B0604020202020204" pitchFamily="34" charset="0"/>
                <a:cs typeface="Arial" panose="020B0604020202020204" pitchFamily="34" charset="0"/>
                <a:hlinkClick r:id="rId3"/>
              </a:rPr>
              <a:t>(link) </a:t>
            </a:r>
            <a:endParaRPr lang="en-CA" sz="1662" b="1" dirty="0">
              <a:latin typeface="Arial" panose="020B0604020202020204" pitchFamily="34" charset="0"/>
              <a:cs typeface="Arial" panose="020B0604020202020204" pitchFamily="34" charset="0"/>
            </a:endParaRP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9504346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293865" y="2192630"/>
            <a:ext cx="7491566" cy="517302"/>
          </a:xfrm>
          <a:prstGeom prst="rect">
            <a:avLst/>
          </a:prstGeom>
        </p:spPr>
        <p:txBody>
          <a:bodyPr wrap="square">
            <a:noAutofit/>
          </a:bodyPr>
          <a:lstStyle/>
          <a:p>
            <a:r>
              <a:rPr lang="en-US" sz="1662" b="1" dirty="0">
                <a:solidFill>
                  <a:schemeClr val="bg1"/>
                </a:solidFill>
                <a:latin typeface="Arial" charset="0"/>
                <a:ea typeface="Arial" charset="0"/>
                <a:cs typeface="Arial" charset="0"/>
              </a:rPr>
              <a:t>PRACTICE: </a:t>
            </a:r>
            <a:r>
              <a:rPr lang="en-CA" sz="1662" dirty="0">
                <a:solidFill>
                  <a:schemeClr val="bg1"/>
                </a:solidFill>
                <a:latin typeface="Arial" panose="020B0604020202020204" pitchFamily="34" charset="0"/>
                <a:cs typeface="Arial" panose="020B0604020202020204" pitchFamily="34" charset="0"/>
              </a:rPr>
              <a:t>What’s the structure?</a:t>
            </a:r>
            <a:r>
              <a:rPr lang="en-CA" sz="1662" dirty="0">
                <a:latin typeface="Arial" panose="020B0604020202020204" pitchFamily="34" charset="0"/>
                <a:cs typeface="Arial" panose="020B0604020202020204" pitchFamily="34" charset="0"/>
              </a:rPr>
              <a:t> </a:t>
            </a:r>
            <a:r>
              <a:rPr lang="en-CA" sz="1662" dirty="0">
                <a:latin typeface="Arial" panose="020B0604020202020204" pitchFamily="34" charset="0"/>
                <a:cs typeface="Arial" panose="020B0604020202020204" pitchFamily="34" charset="0"/>
                <a:hlinkClick r:id="rId3"/>
              </a:rPr>
              <a:t>(link)</a:t>
            </a:r>
            <a:endParaRPr lang="en-CA" sz="1662" b="1" dirty="0">
              <a:latin typeface="Arial" panose="020B0604020202020204" pitchFamily="34" charset="0"/>
              <a:cs typeface="Arial" panose="020B0604020202020204" pitchFamily="34" charset="0"/>
            </a:endParaRP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68837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263769"/>
            <a:ext cx="9144000" cy="5890457"/>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28" name="Rectangle 27"/>
          <p:cNvSpPr/>
          <p:nvPr/>
        </p:nvSpPr>
        <p:spPr>
          <a:xfrm>
            <a:off x="1" y="703774"/>
            <a:ext cx="6131938" cy="5982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9" name="TextBox 8"/>
          <p:cNvSpPr txBox="1"/>
          <p:nvPr/>
        </p:nvSpPr>
        <p:spPr>
          <a:xfrm>
            <a:off x="201805" y="2156277"/>
            <a:ext cx="4208321" cy="3501921"/>
          </a:xfrm>
          <a:prstGeom prst="rect">
            <a:avLst/>
          </a:prstGeom>
          <a:noFill/>
        </p:spPr>
        <p:txBody>
          <a:bodyPr wrap="square" rtlCol="0" anchor="ctr">
            <a:spAutoFit/>
          </a:bodyPr>
          <a:lstStyle/>
          <a:p>
            <a:r>
              <a:rPr lang="en-CA" sz="1477" b="1" dirty="0">
                <a:latin typeface="Arial" panose="020B0604020202020204" pitchFamily="34" charset="0"/>
                <a:cs typeface="Arial" panose="020B0604020202020204" pitchFamily="34" charset="0"/>
              </a:rPr>
              <a:t>Executive Summary</a:t>
            </a:r>
          </a:p>
          <a:p>
            <a:pPr marL="482124" lvl="1" indent="-334116">
              <a:buFont typeface="Wingdings" charset="2"/>
              <a:buChar char="§"/>
            </a:pPr>
            <a:r>
              <a:rPr lang="en-CA" sz="1477" dirty="0">
                <a:latin typeface="Arial" panose="020B0604020202020204" pitchFamily="34" charset="0"/>
                <a:cs typeface="Arial" panose="020B0604020202020204" pitchFamily="34" charset="0"/>
              </a:rPr>
              <a:t>Our Immediate Recommendations</a:t>
            </a:r>
          </a:p>
          <a:p>
            <a:pPr marL="482124" lvl="1" indent="-334116">
              <a:buFont typeface="Wingdings" charset="2"/>
              <a:buChar char="§"/>
            </a:pPr>
            <a:r>
              <a:rPr lang="en-CA" sz="1477" dirty="0">
                <a:latin typeface="Arial" panose="020B0604020202020204" pitchFamily="34" charset="0"/>
                <a:cs typeface="Arial" panose="020B0604020202020204" pitchFamily="34" charset="0"/>
              </a:rPr>
              <a:t>Future Recommendation</a:t>
            </a:r>
          </a:p>
          <a:p>
            <a:pPr lvl="1"/>
            <a:endParaRPr lang="en-CA" sz="1477"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About the Relocation Customer</a:t>
            </a:r>
          </a:p>
          <a:p>
            <a:pPr marL="482124" lvl="1" indent="-334116">
              <a:buFont typeface="Wingdings" charset="2"/>
              <a:buChar char="§"/>
            </a:pPr>
            <a:r>
              <a:rPr lang="en-CA" sz="1477" dirty="0">
                <a:latin typeface="Arial" panose="020B0604020202020204" pitchFamily="34" charset="0"/>
                <a:cs typeface="Arial" panose="020B0604020202020204" pitchFamily="34" charset="0"/>
              </a:rPr>
              <a:t>Relocating customers are a large segment of good contacts with different needs</a:t>
            </a:r>
          </a:p>
          <a:p>
            <a:pPr marL="482124" lvl="1" indent="-334116">
              <a:buFont typeface="Wingdings" charset="2"/>
              <a:buChar char="§"/>
            </a:pPr>
            <a:r>
              <a:rPr lang="en-CA" sz="1477" dirty="0">
                <a:latin typeface="Arial" panose="020B0604020202020204" pitchFamily="34" charset="0"/>
                <a:cs typeface="Arial" panose="020B0604020202020204" pitchFamily="34" charset="0"/>
              </a:rPr>
              <a:t>Relocating Home Buyers are Under-Represented at Redfin</a:t>
            </a:r>
          </a:p>
          <a:p>
            <a:pPr lvl="1"/>
            <a:endParaRPr lang="en-CA" sz="1477"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Contact Conversion and Improved Customer Experience</a:t>
            </a:r>
          </a:p>
          <a:p>
            <a:pPr marL="482124" lvl="1" indent="-334116">
              <a:buFont typeface="Wingdings" charset="2"/>
              <a:buChar char="§"/>
            </a:pPr>
            <a:r>
              <a:rPr lang="en-CA" sz="1477" dirty="0">
                <a:latin typeface="Arial" panose="020B0604020202020204" pitchFamily="34" charset="0"/>
                <a:cs typeface="Arial" panose="020B0604020202020204" pitchFamily="34" charset="0"/>
              </a:rPr>
              <a:t>Improve Identification of Relocatees in Agent Tools</a:t>
            </a:r>
          </a:p>
          <a:p>
            <a:pPr marL="482124" lvl="1" indent="-334116">
              <a:buFont typeface="Wingdings" charset="2"/>
              <a:buChar char="§"/>
            </a:pPr>
            <a:r>
              <a:rPr lang="en-CA" sz="1477" dirty="0">
                <a:latin typeface="Arial" panose="020B0604020202020204" pitchFamily="34" charset="0"/>
                <a:cs typeface="Arial" panose="020B0604020202020204" pitchFamily="34" charset="0"/>
              </a:rPr>
              <a:t>Create 3rd Party Referral Fee Policy</a:t>
            </a:r>
          </a:p>
        </p:txBody>
      </p:sp>
      <p:sp>
        <p:nvSpPr>
          <p:cNvPr id="7" name="Parallelogram 6"/>
          <p:cNvSpPr/>
          <p:nvPr/>
        </p:nvSpPr>
        <p:spPr>
          <a:xfrm>
            <a:off x="92925" y="1453895"/>
            <a:ext cx="8440614" cy="474027"/>
          </a:xfrm>
          <a:prstGeom prst="parallelogram">
            <a:avLst/>
          </a:prstGeom>
          <a:solidFill>
            <a:srgbClr val="FF63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1" name="Content Placeholder 1"/>
          <p:cNvSpPr txBox="1">
            <a:spLocks/>
          </p:cNvSpPr>
          <p:nvPr/>
        </p:nvSpPr>
        <p:spPr>
          <a:xfrm>
            <a:off x="0" y="1454636"/>
            <a:ext cx="7876009" cy="474026"/>
          </a:xfrm>
          <a:prstGeom prst="rect">
            <a:avLst/>
          </a:prstGeom>
          <a:solidFill>
            <a:srgbClr val="FF6337"/>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18348"/>
            <a:r>
              <a:rPr lang="en-CA" sz="1348" dirty="0">
                <a:solidFill>
                  <a:schemeClr val="bg1"/>
                </a:solidFill>
              </a:rPr>
              <a:t>  ORIGINAL STRUCTURE</a:t>
            </a:r>
          </a:p>
        </p:txBody>
      </p:sp>
      <p:sp>
        <p:nvSpPr>
          <p:cNvPr id="12" name="TextBox 11"/>
          <p:cNvSpPr txBox="1"/>
          <p:nvPr/>
        </p:nvSpPr>
        <p:spPr>
          <a:xfrm>
            <a:off x="6405899" y="682012"/>
            <a:ext cx="2478959" cy="546945"/>
          </a:xfrm>
          <a:prstGeom prst="rect">
            <a:avLst/>
          </a:prstGeom>
          <a:noFill/>
        </p:spPr>
        <p:txBody>
          <a:bodyPr wrap="square" rtlCol="0">
            <a:spAutoFit/>
          </a:bodyPr>
          <a:lstStyle/>
          <a:p>
            <a:r>
              <a:rPr lang="en-US" sz="2954" b="1" dirty="0">
                <a:solidFill>
                  <a:srgbClr val="FF6337"/>
                </a:solidFill>
                <a:latin typeface="Helvetica Neue" charset="0"/>
                <a:ea typeface="Helvetica Neue" charset="0"/>
                <a:cs typeface="Helvetica Neue" charset="0"/>
              </a:rPr>
              <a:t>Structure</a:t>
            </a:r>
          </a:p>
        </p:txBody>
      </p:sp>
      <p:sp>
        <p:nvSpPr>
          <p:cNvPr id="10" name="TextBox 9"/>
          <p:cNvSpPr txBox="1"/>
          <p:nvPr/>
        </p:nvSpPr>
        <p:spPr>
          <a:xfrm>
            <a:off x="4917870" y="2156276"/>
            <a:ext cx="4116246" cy="3501921"/>
          </a:xfrm>
          <a:prstGeom prst="rect">
            <a:avLst/>
          </a:prstGeom>
          <a:noFill/>
        </p:spPr>
        <p:txBody>
          <a:bodyPr wrap="square" rtlCol="0" anchor="ctr">
            <a:spAutoFit/>
          </a:bodyPr>
          <a:lstStyle/>
          <a:p>
            <a:r>
              <a:rPr lang="en-CA" sz="1477" b="1" dirty="0">
                <a:latin typeface="Arial" panose="020B0604020202020204" pitchFamily="34" charset="0"/>
                <a:cs typeface="Arial" panose="020B0604020202020204" pitchFamily="34" charset="0"/>
              </a:rPr>
              <a:t>Adjust Agent Events, Roles, and Education</a:t>
            </a:r>
          </a:p>
          <a:p>
            <a:pPr marL="482124" lvl="1" indent="-334116">
              <a:buFont typeface="Wingdings" charset="2"/>
              <a:buChar char="§"/>
            </a:pPr>
            <a:r>
              <a:rPr lang="en-CA" sz="1477" dirty="0">
                <a:latin typeface="Arial" panose="020B0604020202020204" pitchFamily="34" charset="0"/>
                <a:cs typeface="Arial" panose="020B0604020202020204" pitchFamily="34" charset="0"/>
              </a:rPr>
              <a:t>Deal Writing Agents</a:t>
            </a:r>
          </a:p>
          <a:p>
            <a:pPr marL="482124" lvl="1" indent="-334116">
              <a:buFont typeface="Wingdings" charset="2"/>
              <a:buChar char="§"/>
            </a:pPr>
            <a:r>
              <a:rPr lang="en-CA" sz="1477" dirty="0">
                <a:latin typeface="Arial" panose="020B0604020202020204" pitchFamily="34" charset="0"/>
                <a:cs typeface="Arial" panose="020B0604020202020204" pitchFamily="34" charset="0"/>
              </a:rPr>
              <a:t>Support Agents and Relocation Coordinators</a:t>
            </a:r>
          </a:p>
          <a:p>
            <a:pPr lvl="1"/>
            <a:endParaRPr lang="en-CA" sz="1477"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Improve Website UX for Relocatees</a:t>
            </a:r>
          </a:p>
          <a:p>
            <a:pPr marL="482124" lvl="1" indent="-334116">
              <a:buFont typeface="Wingdings" charset="2"/>
              <a:buChar char="§"/>
            </a:pPr>
            <a:r>
              <a:rPr lang="en-CA" sz="1477" dirty="0">
                <a:latin typeface="Arial" panose="020B0604020202020204" pitchFamily="34" charset="0"/>
                <a:cs typeface="Arial" panose="020B0604020202020204" pitchFamily="34" charset="0"/>
              </a:rPr>
              <a:t>Reduce Friction for Customers to Contact Agents in Another Market</a:t>
            </a:r>
          </a:p>
          <a:p>
            <a:pPr marL="482124" lvl="1" indent="-334116">
              <a:buFont typeface="Wingdings" charset="2"/>
              <a:buChar char="§"/>
            </a:pPr>
            <a:r>
              <a:rPr lang="en-CA" sz="1477" dirty="0">
                <a:latin typeface="Arial" panose="020B0604020202020204" pitchFamily="34" charset="0"/>
                <a:cs typeface="Arial" panose="020B0604020202020204" pitchFamily="34" charset="0"/>
              </a:rPr>
              <a:t>Relocation Pages and Tools</a:t>
            </a:r>
          </a:p>
          <a:p>
            <a:pPr marL="482124" lvl="1" indent="-334116"/>
            <a:endParaRPr lang="en-CA" sz="1477" b="1"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Contact Generation</a:t>
            </a:r>
          </a:p>
          <a:p>
            <a:pPr marL="482124" lvl="1" indent="-334116">
              <a:buFont typeface="Wingdings" charset="2"/>
              <a:buChar char="§"/>
            </a:pPr>
            <a:r>
              <a:rPr lang="en-CA" sz="1477" dirty="0">
                <a:latin typeface="Arial" panose="020B0604020202020204" pitchFamily="34" charset="0"/>
                <a:cs typeface="Arial" panose="020B0604020202020204" pitchFamily="34" charset="0"/>
              </a:rPr>
              <a:t>Partner with MOVE Guides</a:t>
            </a:r>
          </a:p>
          <a:p>
            <a:pPr marL="482124" lvl="1" indent="-334116">
              <a:buFont typeface="Wingdings" charset="2"/>
              <a:buChar char="§"/>
            </a:pPr>
            <a:r>
              <a:rPr lang="en-CA" sz="1477" dirty="0">
                <a:latin typeface="Arial" panose="020B0604020202020204" pitchFamily="34" charset="0"/>
                <a:cs typeface="Arial" panose="020B0604020202020204" pitchFamily="34" charset="0"/>
              </a:rPr>
              <a:t>Targeted Consumer Marketing</a:t>
            </a:r>
          </a:p>
          <a:p>
            <a:pPr marL="482124" lvl="1" indent="-334116">
              <a:buFont typeface="Wingdings" charset="2"/>
              <a:buChar char="§"/>
            </a:pPr>
            <a:r>
              <a:rPr lang="en-CA" sz="1477" dirty="0">
                <a:latin typeface="Arial" panose="020B0604020202020204" pitchFamily="34" charset="0"/>
                <a:cs typeface="Arial" panose="020B0604020202020204" pitchFamily="34" charset="0"/>
              </a:rPr>
              <a:t>Partnering with corporate talent teams to reach employees</a:t>
            </a:r>
          </a:p>
        </p:txBody>
      </p:sp>
      <p:cxnSp>
        <p:nvCxnSpPr>
          <p:cNvPr id="3" name="Straight Connector 2"/>
          <p:cNvCxnSpPr/>
          <p:nvPr/>
        </p:nvCxnSpPr>
        <p:spPr>
          <a:xfrm>
            <a:off x="4572000" y="2784392"/>
            <a:ext cx="0" cy="2185310"/>
          </a:xfrm>
          <a:prstGeom prst="line">
            <a:avLst/>
          </a:prstGeom>
          <a:ln>
            <a:solidFill>
              <a:srgbClr val="FF633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19952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293865" y="2192630"/>
            <a:ext cx="7491566" cy="424860"/>
          </a:xfrm>
          <a:prstGeom prst="rect">
            <a:avLst/>
          </a:prstGeom>
        </p:spPr>
        <p:txBody>
          <a:bodyPr wrap="square">
            <a:spAutoFit/>
          </a:bodyPr>
          <a:lstStyle/>
          <a:p>
            <a:pPr>
              <a:lnSpc>
                <a:spcPct val="130000"/>
              </a:lnSpc>
            </a:pPr>
            <a:r>
              <a:rPr lang="en-US" sz="1662" b="1" dirty="0">
                <a:solidFill>
                  <a:schemeClr val="bg1"/>
                </a:solidFill>
                <a:latin typeface="Arial" charset="0"/>
                <a:ea typeface="Arial" charset="0"/>
                <a:cs typeface="Arial" charset="0"/>
              </a:rPr>
              <a:t>PRACTICE: </a:t>
            </a:r>
            <a:r>
              <a:rPr lang="en-US" sz="1662" dirty="0">
                <a:solidFill>
                  <a:schemeClr val="bg1"/>
                </a:solidFill>
                <a:latin typeface="Arial" charset="0"/>
                <a:ea typeface="Arial" charset="0"/>
                <a:cs typeface="Arial" charset="0"/>
              </a:rPr>
              <a:t>Interpreting the structure</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495117" y="3113092"/>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What’s the objective of this document and the main point it’s making?</a:t>
            </a:r>
          </a:p>
        </p:txBody>
      </p:sp>
      <p:sp>
        <p:nvSpPr>
          <p:cNvPr id="26" name="TextBox 25"/>
          <p:cNvSpPr txBox="1"/>
          <p:nvPr/>
        </p:nvSpPr>
        <p:spPr>
          <a:xfrm>
            <a:off x="1687673" y="3616450"/>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What’s the logic progression of the document?</a:t>
            </a:r>
          </a:p>
        </p:txBody>
      </p:sp>
      <p:sp>
        <p:nvSpPr>
          <p:cNvPr id="27" name="TextBox 26"/>
          <p:cNvSpPr txBox="1"/>
          <p:nvPr/>
        </p:nvSpPr>
        <p:spPr>
          <a:xfrm>
            <a:off x="1936570" y="4117266"/>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What’s the main point of each section?</a:t>
            </a:r>
          </a:p>
        </p:txBody>
      </p:sp>
    </p:spTree>
    <p:extLst>
      <p:ext uri="{BB962C8B-B14F-4D97-AF65-F5344CB8AC3E}">
        <p14:creationId xmlns:p14="http://schemas.microsoft.com/office/powerpoint/2010/main" val="6834558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Parallelogram 6"/>
          <p:cNvSpPr/>
          <p:nvPr/>
        </p:nvSpPr>
        <p:spPr>
          <a:xfrm>
            <a:off x="92925" y="1453895"/>
            <a:ext cx="8440614" cy="474027"/>
          </a:xfrm>
          <a:prstGeom prst="parallelogram">
            <a:avLst/>
          </a:prstGeom>
          <a:solidFill>
            <a:srgbClr val="FF63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1" name="Content Placeholder 1"/>
          <p:cNvSpPr txBox="1">
            <a:spLocks/>
          </p:cNvSpPr>
          <p:nvPr/>
        </p:nvSpPr>
        <p:spPr>
          <a:xfrm>
            <a:off x="0" y="1454636"/>
            <a:ext cx="7876009" cy="474026"/>
          </a:xfrm>
          <a:prstGeom prst="rect">
            <a:avLst/>
          </a:prstGeom>
          <a:solidFill>
            <a:srgbClr val="FF6337"/>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18348"/>
            <a:r>
              <a:rPr lang="en-CA" sz="1348" dirty="0">
                <a:solidFill>
                  <a:schemeClr val="bg1"/>
                </a:solidFill>
              </a:rPr>
              <a:t>THE BENEFITS OF AN EXPLICIT STRUCTURE</a:t>
            </a:r>
          </a:p>
        </p:txBody>
      </p:sp>
      <p:sp>
        <p:nvSpPr>
          <p:cNvPr id="12" name="TextBox 11"/>
          <p:cNvSpPr txBox="1"/>
          <p:nvPr/>
        </p:nvSpPr>
        <p:spPr>
          <a:xfrm>
            <a:off x="6405899" y="682012"/>
            <a:ext cx="2478959" cy="546945"/>
          </a:xfrm>
          <a:prstGeom prst="rect">
            <a:avLst/>
          </a:prstGeom>
          <a:noFill/>
        </p:spPr>
        <p:txBody>
          <a:bodyPr wrap="square" rtlCol="0">
            <a:spAutoFit/>
          </a:bodyPr>
          <a:lstStyle/>
          <a:p>
            <a:r>
              <a:rPr lang="en-US" sz="2954" b="1" dirty="0">
                <a:solidFill>
                  <a:srgbClr val="FF6337"/>
                </a:solidFill>
                <a:latin typeface="Helvetica Neue" charset="0"/>
                <a:ea typeface="Helvetica Neue" charset="0"/>
                <a:cs typeface="Helvetica Neue" charset="0"/>
              </a:rPr>
              <a:t>Debrief</a:t>
            </a:r>
          </a:p>
        </p:txBody>
      </p:sp>
      <p:sp>
        <p:nvSpPr>
          <p:cNvPr id="8" name="TextBox 7"/>
          <p:cNvSpPr txBox="1"/>
          <p:nvPr/>
        </p:nvSpPr>
        <p:spPr>
          <a:xfrm>
            <a:off x="201805" y="2156277"/>
            <a:ext cx="4208321" cy="3501921"/>
          </a:xfrm>
          <a:prstGeom prst="rect">
            <a:avLst/>
          </a:prstGeom>
          <a:noFill/>
        </p:spPr>
        <p:txBody>
          <a:bodyPr wrap="square" rtlCol="0" anchor="ctr">
            <a:spAutoFit/>
          </a:bodyPr>
          <a:lstStyle/>
          <a:p>
            <a:r>
              <a:rPr lang="en-CA" sz="1477" b="1" dirty="0">
                <a:latin typeface="Arial" panose="020B0604020202020204" pitchFamily="34" charset="0"/>
                <a:cs typeface="Arial" panose="020B0604020202020204" pitchFamily="34" charset="0"/>
              </a:rPr>
              <a:t>Executive Summary</a:t>
            </a:r>
          </a:p>
          <a:p>
            <a:pPr marL="482124" lvl="1" indent="-334116">
              <a:buFont typeface="Wingdings" charset="2"/>
              <a:buChar char="§"/>
            </a:pPr>
            <a:r>
              <a:rPr lang="en-CA" sz="1477" dirty="0">
                <a:latin typeface="Arial" panose="020B0604020202020204" pitchFamily="34" charset="0"/>
                <a:cs typeface="Arial" panose="020B0604020202020204" pitchFamily="34" charset="0"/>
              </a:rPr>
              <a:t>Our Immediate Recommendations</a:t>
            </a:r>
          </a:p>
          <a:p>
            <a:pPr marL="482124" lvl="1" indent="-334116">
              <a:buFont typeface="Wingdings" charset="2"/>
              <a:buChar char="§"/>
            </a:pPr>
            <a:r>
              <a:rPr lang="en-CA" sz="1477" dirty="0">
                <a:latin typeface="Arial" panose="020B0604020202020204" pitchFamily="34" charset="0"/>
                <a:cs typeface="Arial" panose="020B0604020202020204" pitchFamily="34" charset="0"/>
              </a:rPr>
              <a:t>Future Recommendation</a:t>
            </a:r>
          </a:p>
          <a:p>
            <a:pPr lvl="1"/>
            <a:endParaRPr lang="en-CA" sz="1477"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About the Relocation Customer</a:t>
            </a:r>
          </a:p>
          <a:p>
            <a:pPr marL="482124" lvl="1" indent="-334116">
              <a:buFont typeface="Wingdings" charset="2"/>
              <a:buChar char="§"/>
            </a:pPr>
            <a:r>
              <a:rPr lang="en-CA" sz="1477" dirty="0">
                <a:latin typeface="Arial" panose="020B0604020202020204" pitchFamily="34" charset="0"/>
                <a:cs typeface="Arial" panose="020B0604020202020204" pitchFamily="34" charset="0"/>
              </a:rPr>
              <a:t>Relocating customers are a large segment of good contacts with different needs</a:t>
            </a:r>
          </a:p>
          <a:p>
            <a:pPr marL="482124" lvl="1" indent="-334116">
              <a:buFont typeface="Wingdings" charset="2"/>
              <a:buChar char="§"/>
            </a:pPr>
            <a:r>
              <a:rPr lang="en-CA" sz="1477" dirty="0">
                <a:latin typeface="Arial" panose="020B0604020202020204" pitchFamily="34" charset="0"/>
                <a:cs typeface="Arial" panose="020B0604020202020204" pitchFamily="34" charset="0"/>
              </a:rPr>
              <a:t>Relocating Home Buyers are Under-Represented at Redfin</a:t>
            </a:r>
          </a:p>
          <a:p>
            <a:pPr lvl="1"/>
            <a:endParaRPr lang="en-CA" sz="1477"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Contact Conversion and Improved Customer Experience</a:t>
            </a:r>
          </a:p>
          <a:p>
            <a:pPr marL="482124" lvl="1" indent="-334116">
              <a:buFont typeface="Wingdings" charset="2"/>
              <a:buChar char="§"/>
            </a:pPr>
            <a:r>
              <a:rPr lang="en-CA" sz="1477" dirty="0">
                <a:latin typeface="Arial" panose="020B0604020202020204" pitchFamily="34" charset="0"/>
                <a:cs typeface="Arial" panose="020B0604020202020204" pitchFamily="34" charset="0"/>
              </a:rPr>
              <a:t>Improve Identification of Relocatees in Agent Tools</a:t>
            </a:r>
          </a:p>
          <a:p>
            <a:pPr marL="482124" lvl="1" indent="-334116">
              <a:buFont typeface="Wingdings" charset="2"/>
              <a:buChar char="§"/>
            </a:pPr>
            <a:r>
              <a:rPr lang="en-CA" sz="1477" dirty="0">
                <a:latin typeface="Arial" panose="020B0604020202020204" pitchFamily="34" charset="0"/>
                <a:cs typeface="Arial" panose="020B0604020202020204" pitchFamily="34" charset="0"/>
              </a:rPr>
              <a:t>Create 3rd Party Referral Fee Policy</a:t>
            </a:r>
          </a:p>
        </p:txBody>
      </p:sp>
      <p:sp>
        <p:nvSpPr>
          <p:cNvPr id="10" name="TextBox 9"/>
          <p:cNvSpPr txBox="1"/>
          <p:nvPr/>
        </p:nvSpPr>
        <p:spPr>
          <a:xfrm>
            <a:off x="4917870" y="2156276"/>
            <a:ext cx="4116246" cy="3501921"/>
          </a:xfrm>
          <a:prstGeom prst="rect">
            <a:avLst/>
          </a:prstGeom>
          <a:noFill/>
        </p:spPr>
        <p:txBody>
          <a:bodyPr wrap="square" rtlCol="0" anchor="ctr">
            <a:spAutoFit/>
          </a:bodyPr>
          <a:lstStyle/>
          <a:p>
            <a:r>
              <a:rPr lang="en-CA" sz="1477" b="1" dirty="0">
                <a:latin typeface="Arial" panose="020B0604020202020204" pitchFamily="34" charset="0"/>
                <a:cs typeface="Arial" panose="020B0604020202020204" pitchFamily="34" charset="0"/>
              </a:rPr>
              <a:t>Adjust Agent Events, Roles, and Education</a:t>
            </a:r>
          </a:p>
          <a:p>
            <a:pPr marL="482124" lvl="1" indent="-334116">
              <a:buFont typeface="Wingdings" charset="2"/>
              <a:buChar char="§"/>
            </a:pPr>
            <a:r>
              <a:rPr lang="en-CA" sz="1477" dirty="0">
                <a:latin typeface="Arial" panose="020B0604020202020204" pitchFamily="34" charset="0"/>
                <a:cs typeface="Arial" panose="020B0604020202020204" pitchFamily="34" charset="0"/>
              </a:rPr>
              <a:t>Deal Writing Agents</a:t>
            </a:r>
          </a:p>
          <a:p>
            <a:pPr marL="482124" lvl="1" indent="-334116">
              <a:buFont typeface="Wingdings" charset="2"/>
              <a:buChar char="§"/>
            </a:pPr>
            <a:r>
              <a:rPr lang="en-CA" sz="1477" dirty="0">
                <a:latin typeface="Arial" panose="020B0604020202020204" pitchFamily="34" charset="0"/>
                <a:cs typeface="Arial" panose="020B0604020202020204" pitchFamily="34" charset="0"/>
              </a:rPr>
              <a:t>Support Agents and Relocation Coordinators</a:t>
            </a:r>
          </a:p>
          <a:p>
            <a:pPr lvl="1"/>
            <a:endParaRPr lang="en-CA" sz="1477"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Improve Website UX for Relocatees</a:t>
            </a:r>
          </a:p>
          <a:p>
            <a:pPr marL="482124" lvl="1" indent="-334116">
              <a:buFont typeface="Wingdings" charset="2"/>
              <a:buChar char="§"/>
            </a:pPr>
            <a:r>
              <a:rPr lang="en-CA" sz="1477" dirty="0">
                <a:latin typeface="Arial" panose="020B0604020202020204" pitchFamily="34" charset="0"/>
                <a:cs typeface="Arial" panose="020B0604020202020204" pitchFamily="34" charset="0"/>
              </a:rPr>
              <a:t>Reduce Friction for Customers to Contact Agents in Another Market</a:t>
            </a:r>
          </a:p>
          <a:p>
            <a:pPr marL="482124" lvl="1" indent="-334116">
              <a:buFont typeface="Wingdings" charset="2"/>
              <a:buChar char="§"/>
            </a:pPr>
            <a:r>
              <a:rPr lang="en-CA" sz="1477" dirty="0">
                <a:latin typeface="Arial" panose="020B0604020202020204" pitchFamily="34" charset="0"/>
                <a:cs typeface="Arial" panose="020B0604020202020204" pitchFamily="34" charset="0"/>
              </a:rPr>
              <a:t>Relocation Pages and Tools</a:t>
            </a:r>
          </a:p>
          <a:p>
            <a:pPr marL="482124" lvl="1" indent="-334116"/>
            <a:endParaRPr lang="en-CA" sz="1477" b="1"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Contact Generation</a:t>
            </a:r>
          </a:p>
          <a:p>
            <a:pPr marL="482124" lvl="1" indent="-334116">
              <a:buFont typeface="Wingdings" charset="2"/>
              <a:buChar char="§"/>
            </a:pPr>
            <a:r>
              <a:rPr lang="en-CA" sz="1477" dirty="0">
                <a:latin typeface="Arial" panose="020B0604020202020204" pitchFamily="34" charset="0"/>
                <a:cs typeface="Arial" panose="020B0604020202020204" pitchFamily="34" charset="0"/>
              </a:rPr>
              <a:t>Partner with MOVE Guides</a:t>
            </a:r>
          </a:p>
          <a:p>
            <a:pPr marL="482124" lvl="1" indent="-334116">
              <a:buFont typeface="Wingdings" charset="2"/>
              <a:buChar char="§"/>
            </a:pPr>
            <a:r>
              <a:rPr lang="en-CA" sz="1477" dirty="0">
                <a:latin typeface="Arial" panose="020B0604020202020204" pitchFamily="34" charset="0"/>
                <a:cs typeface="Arial" panose="020B0604020202020204" pitchFamily="34" charset="0"/>
              </a:rPr>
              <a:t>Targeted Consumer Marketing</a:t>
            </a:r>
          </a:p>
          <a:p>
            <a:pPr marL="482124" lvl="1" indent="-334116">
              <a:buFont typeface="Wingdings" charset="2"/>
              <a:buChar char="§"/>
            </a:pPr>
            <a:r>
              <a:rPr lang="en-CA" sz="1477" dirty="0">
                <a:latin typeface="Arial" panose="020B0604020202020204" pitchFamily="34" charset="0"/>
                <a:cs typeface="Arial" panose="020B0604020202020204" pitchFamily="34" charset="0"/>
              </a:rPr>
              <a:t>Partnering with corporate talent teams to reach employees</a:t>
            </a:r>
          </a:p>
        </p:txBody>
      </p:sp>
      <p:cxnSp>
        <p:nvCxnSpPr>
          <p:cNvPr id="13" name="Straight Connector 12"/>
          <p:cNvCxnSpPr/>
          <p:nvPr/>
        </p:nvCxnSpPr>
        <p:spPr>
          <a:xfrm>
            <a:off x="4572000" y="2784392"/>
            <a:ext cx="0" cy="2185310"/>
          </a:xfrm>
          <a:prstGeom prst="line">
            <a:avLst/>
          </a:prstGeom>
          <a:ln>
            <a:solidFill>
              <a:srgbClr val="FF633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287015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263769"/>
            <a:ext cx="9144000" cy="5890457"/>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28" name="Rectangle 27"/>
          <p:cNvSpPr/>
          <p:nvPr/>
        </p:nvSpPr>
        <p:spPr>
          <a:xfrm>
            <a:off x="1" y="703774"/>
            <a:ext cx="6131938" cy="5982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Parallelogram 6"/>
          <p:cNvSpPr/>
          <p:nvPr/>
        </p:nvSpPr>
        <p:spPr>
          <a:xfrm>
            <a:off x="92925" y="1453895"/>
            <a:ext cx="8440614" cy="474027"/>
          </a:xfrm>
          <a:prstGeom prst="parallelogram">
            <a:avLst/>
          </a:prstGeom>
          <a:solidFill>
            <a:srgbClr val="FF63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1" name="Content Placeholder 1"/>
          <p:cNvSpPr txBox="1">
            <a:spLocks/>
          </p:cNvSpPr>
          <p:nvPr/>
        </p:nvSpPr>
        <p:spPr>
          <a:xfrm>
            <a:off x="0" y="1454636"/>
            <a:ext cx="7876009" cy="474026"/>
          </a:xfrm>
          <a:prstGeom prst="rect">
            <a:avLst/>
          </a:prstGeom>
          <a:solidFill>
            <a:srgbClr val="FF6337"/>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18348"/>
            <a:r>
              <a:rPr lang="en-CA" sz="1348" dirty="0">
                <a:solidFill>
                  <a:schemeClr val="bg1"/>
                </a:solidFill>
              </a:rPr>
              <a:t>  ORIGINAL STRUCTURE</a:t>
            </a:r>
          </a:p>
        </p:txBody>
      </p:sp>
      <p:sp>
        <p:nvSpPr>
          <p:cNvPr id="12" name="TextBox 11"/>
          <p:cNvSpPr txBox="1"/>
          <p:nvPr/>
        </p:nvSpPr>
        <p:spPr>
          <a:xfrm>
            <a:off x="6405899" y="682012"/>
            <a:ext cx="2478959" cy="546945"/>
          </a:xfrm>
          <a:prstGeom prst="rect">
            <a:avLst/>
          </a:prstGeom>
          <a:noFill/>
        </p:spPr>
        <p:txBody>
          <a:bodyPr wrap="square" rtlCol="0">
            <a:spAutoFit/>
          </a:bodyPr>
          <a:lstStyle/>
          <a:p>
            <a:r>
              <a:rPr lang="en-US" sz="2954" b="1" dirty="0">
                <a:solidFill>
                  <a:srgbClr val="FF6337"/>
                </a:solidFill>
                <a:latin typeface="Helvetica Neue" charset="0"/>
                <a:ea typeface="Helvetica Neue" charset="0"/>
                <a:cs typeface="Helvetica Neue" charset="0"/>
              </a:rPr>
              <a:t>Critique</a:t>
            </a:r>
          </a:p>
        </p:txBody>
      </p:sp>
      <p:sp>
        <p:nvSpPr>
          <p:cNvPr id="2" name="Rectangle 1"/>
          <p:cNvSpPr/>
          <p:nvPr/>
        </p:nvSpPr>
        <p:spPr>
          <a:xfrm>
            <a:off x="201805" y="4472515"/>
            <a:ext cx="4168815" cy="462499"/>
          </a:xfrm>
          <a:prstGeom prst="rect">
            <a:avLst/>
          </a:prstGeom>
          <a:noFill/>
          <a:ln w="28575">
            <a:solidFill>
              <a:srgbClr val="FF63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10" name="TextBox 9"/>
          <p:cNvSpPr txBox="1"/>
          <p:nvPr/>
        </p:nvSpPr>
        <p:spPr>
          <a:xfrm>
            <a:off x="201805" y="2156277"/>
            <a:ext cx="4208321" cy="3501921"/>
          </a:xfrm>
          <a:prstGeom prst="rect">
            <a:avLst/>
          </a:prstGeom>
          <a:noFill/>
        </p:spPr>
        <p:txBody>
          <a:bodyPr wrap="square" rtlCol="0" anchor="ctr">
            <a:spAutoFit/>
          </a:bodyPr>
          <a:lstStyle/>
          <a:p>
            <a:r>
              <a:rPr lang="en-CA" sz="1477" b="1" dirty="0">
                <a:latin typeface="Arial" panose="020B0604020202020204" pitchFamily="34" charset="0"/>
                <a:cs typeface="Arial" panose="020B0604020202020204" pitchFamily="34" charset="0"/>
              </a:rPr>
              <a:t>Executive Summary</a:t>
            </a:r>
          </a:p>
          <a:p>
            <a:pPr marL="482124" lvl="1" indent="-334116">
              <a:buFont typeface="Wingdings" charset="2"/>
              <a:buChar char="§"/>
            </a:pPr>
            <a:r>
              <a:rPr lang="en-CA" sz="1477" dirty="0">
                <a:latin typeface="Arial" panose="020B0604020202020204" pitchFamily="34" charset="0"/>
                <a:cs typeface="Arial" panose="020B0604020202020204" pitchFamily="34" charset="0"/>
              </a:rPr>
              <a:t>Our Immediate Recommendations</a:t>
            </a:r>
          </a:p>
          <a:p>
            <a:pPr marL="482124" lvl="1" indent="-334116">
              <a:buFont typeface="Wingdings" charset="2"/>
              <a:buChar char="§"/>
            </a:pPr>
            <a:r>
              <a:rPr lang="en-CA" sz="1477" dirty="0">
                <a:latin typeface="Arial" panose="020B0604020202020204" pitchFamily="34" charset="0"/>
                <a:cs typeface="Arial" panose="020B0604020202020204" pitchFamily="34" charset="0"/>
              </a:rPr>
              <a:t>Future Recommendation</a:t>
            </a:r>
          </a:p>
          <a:p>
            <a:pPr lvl="1"/>
            <a:endParaRPr lang="en-CA" sz="1477"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About the Relocation Customer</a:t>
            </a:r>
          </a:p>
          <a:p>
            <a:pPr marL="482124" lvl="1" indent="-334116">
              <a:buFont typeface="Wingdings" charset="2"/>
              <a:buChar char="§"/>
            </a:pPr>
            <a:r>
              <a:rPr lang="en-CA" sz="1477" dirty="0">
                <a:latin typeface="Arial" panose="020B0604020202020204" pitchFamily="34" charset="0"/>
                <a:cs typeface="Arial" panose="020B0604020202020204" pitchFamily="34" charset="0"/>
              </a:rPr>
              <a:t>Relocating customers are a large segment of good contacts with different needs</a:t>
            </a:r>
          </a:p>
          <a:p>
            <a:pPr marL="482124" lvl="1" indent="-334116">
              <a:buFont typeface="Wingdings" charset="2"/>
              <a:buChar char="§"/>
            </a:pPr>
            <a:r>
              <a:rPr lang="en-CA" sz="1477" dirty="0">
                <a:latin typeface="Arial" panose="020B0604020202020204" pitchFamily="34" charset="0"/>
                <a:cs typeface="Arial" panose="020B0604020202020204" pitchFamily="34" charset="0"/>
              </a:rPr>
              <a:t>Relocating Home Buyers are Under-Represented at Redfin</a:t>
            </a:r>
          </a:p>
          <a:p>
            <a:pPr lvl="1"/>
            <a:endParaRPr lang="en-CA" sz="1477"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Contact Conversion and Improved Customer Experience</a:t>
            </a:r>
          </a:p>
          <a:p>
            <a:pPr marL="482124" lvl="1" indent="-334116">
              <a:buFont typeface="Wingdings" charset="2"/>
              <a:buChar char="§"/>
            </a:pPr>
            <a:r>
              <a:rPr lang="en-CA" sz="1477" dirty="0">
                <a:latin typeface="Arial" panose="020B0604020202020204" pitchFamily="34" charset="0"/>
                <a:cs typeface="Arial" panose="020B0604020202020204" pitchFamily="34" charset="0"/>
              </a:rPr>
              <a:t>Improve Identification of Relocatees in Agent Tools</a:t>
            </a:r>
          </a:p>
          <a:p>
            <a:pPr marL="482124" lvl="1" indent="-334116">
              <a:buFont typeface="Wingdings" charset="2"/>
              <a:buChar char="§"/>
            </a:pPr>
            <a:r>
              <a:rPr lang="en-CA" sz="1477" dirty="0">
                <a:latin typeface="Arial" panose="020B0604020202020204" pitchFamily="34" charset="0"/>
                <a:cs typeface="Arial" panose="020B0604020202020204" pitchFamily="34" charset="0"/>
              </a:rPr>
              <a:t>Create 3rd Party Referral Fee Policy</a:t>
            </a:r>
          </a:p>
        </p:txBody>
      </p:sp>
      <p:sp>
        <p:nvSpPr>
          <p:cNvPr id="13" name="TextBox 12"/>
          <p:cNvSpPr txBox="1"/>
          <p:nvPr/>
        </p:nvSpPr>
        <p:spPr>
          <a:xfrm>
            <a:off x="4917870" y="2156276"/>
            <a:ext cx="4116246" cy="3501921"/>
          </a:xfrm>
          <a:prstGeom prst="rect">
            <a:avLst/>
          </a:prstGeom>
          <a:noFill/>
        </p:spPr>
        <p:txBody>
          <a:bodyPr wrap="square" rtlCol="0" anchor="ctr">
            <a:spAutoFit/>
          </a:bodyPr>
          <a:lstStyle/>
          <a:p>
            <a:r>
              <a:rPr lang="en-CA" sz="1477" b="1" dirty="0">
                <a:latin typeface="Arial" panose="020B0604020202020204" pitchFamily="34" charset="0"/>
                <a:cs typeface="Arial" panose="020B0604020202020204" pitchFamily="34" charset="0"/>
              </a:rPr>
              <a:t>Adjust Agent Events, Roles, and Education</a:t>
            </a:r>
          </a:p>
          <a:p>
            <a:pPr marL="482124" lvl="1" indent="-334116">
              <a:buFont typeface="Wingdings" charset="2"/>
              <a:buChar char="§"/>
            </a:pPr>
            <a:r>
              <a:rPr lang="en-CA" sz="1477" dirty="0">
                <a:latin typeface="Arial" panose="020B0604020202020204" pitchFamily="34" charset="0"/>
                <a:cs typeface="Arial" panose="020B0604020202020204" pitchFamily="34" charset="0"/>
              </a:rPr>
              <a:t>Deal Writing Agents</a:t>
            </a:r>
          </a:p>
          <a:p>
            <a:pPr marL="482124" lvl="1" indent="-334116">
              <a:buFont typeface="Wingdings" charset="2"/>
              <a:buChar char="§"/>
            </a:pPr>
            <a:r>
              <a:rPr lang="en-CA" sz="1477" dirty="0">
                <a:latin typeface="Arial" panose="020B0604020202020204" pitchFamily="34" charset="0"/>
                <a:cs typeface="Arial" panose="020B0604020202020204" pitchFamily="34" charset="0"/>
              </a:rPr>
              <a:t>Support Agents and Relocation Coordinators</a:t>
            </a:r>
          </a:p>
          <a:p>
            <a:pPr lvl="1"/>
            <a:endParaRPr lang="en-CA" sz="1477"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Improve Website UX for Relocatees</a:t>
            </a:r>
          </a:p>
          <a:p>
            <a:pPr marL="482124" lvl="1" indent="-334116">
              <a:buFont typeface="Wingdings" charset="2"/>
              <a:buChar char="§"/>
            </a:pPr>
            <a:r>
              <a:rPr lang="en-CA" sz="1477" dirty="0">
                <a:latin typeface="Arial" panose="020B0604020202020204" pitchFamily="34" charset="0"/>
                <a:cs typeface="Arial" panose="020B0604020202020204" pitchFamily="34" charset="0"/>
              </a:rPr>
              <a:t>Reduce Friction for Customers to Contact Agents in Another Market</a:t>
            </a:r>
          </a:p>
          <a:p>
            <a:pPr marL="482124" lvl="1" indent="-334116">
              <a:buFont typeface="Wingdings" charset="2"/>
              <a:buChar char="§"/>
            </a:pPr>
            <a:r>
              <a:rPr lang="en-CA" sz="1477" dirty="0">
                <a:latin typeface="Arial" panose="020B0604020202020204" pitchFamily="34" charset="0"/>
                <a:cs typeface="Arial" panose="020B0604020202020204" pitchFamily="34" charset="0"/>
              </a:rPr>
              <a:t>Relocation Pages and Tools</a:t>
            </a:r>
          </a:p>
          <a:p>
            <a:pPr marL="482124" lvl="1" indent="-334116"/>
            <a:endParaRPr lang="en-CA" sz="1477" b="1" dirty="0">
              <a:latin typeface="Arial" panose="020B0604020202020204" pitchFamily="34" charset="0"/>
              <a:cs typeface="Arial" panose="020B0604020202020204" pitchFamily="34" charset="0"/>
            </a:endParaRPr>
          </a:p>
          <a:p>
            <a:r>
              <a:rPr lang="en-CA" sz="1477" b="1" dirty="0">
                <a:latin typeface="Arial" panose="020B0604020202020204" pitchFamily="34" charset="0"/>
                <a:cs typeface="Arial" panose="020B0604020202020204" pitchFamily="34" charset="0"/>
              </a:rPr>
              <a:t>Contact Generation</a:t>
            </a:r>
          </a:p>
          <a:p>
            <a:pPr marL="482124" lvl="1" indent="-334116">
              <a:buFont typeface="Wingdings" charset="2"/>
              <a:buChar char="§"/>
            </a:pPr>
            <a:r>
              <a:rPr lang="en-CA" sz="1477" dirty="0">
                <a:latin typeface="Arial" panose="020B0604020202020204" pitchFamily="34" charset="0"/>
                <a:cs typeface="Arial" panose="020B0604020202020204" pitchFamily="34" charset="0"/>
              </a:rPr>
              <a:t>Partner with MOVE Guides</a:t>
            </a:r>
          </a:p>
          <a:p>
            <a:pPr marL="482124" lvl="1" indent="-334116">
              <a:buFont typeface="Wingdings" charset="2"/>
              <a:buChar char="§"/>
            </a:pPr>
            <a:r>
              <a:rPr lang="en-CA" sz="1477" dirty="0">
                <a:latin typeface="Arial" panose="020B0604020202020204" pitchFamily="34" charset="0"/>
                <a:cs typeface="Arial" panose="020B0604020202020204" pitchFamily="34" charset="0"/>
              </a:rPr>
              <a:t>Targeted Consumer Marketing</a:t>
            </a:r>
          </a:p>
          <a:p>
            <a:pPr marL="482124" lvl="1" indent="-334116">
              <a:buFont typeface="Wingdings" charset="2"/>
              <a:buChar char="§"/>
            </a:pPr>
            <a:r>
              <a:rPr lang="en-CA" sz="1477" dirty="0">
                <a:latin typeface="Arial" panose="020B0604020202020204" pitchFamily="34" charset="0"/>
                <a:cs typeface="Arial" panose="020B0604020202020204" pitchFamily="34" charset="0"/>
              </a:rPr>
              <a:t>Partnering with corporate talent teams to reach employees</a:t>
            </a:r>
          </a:p>
        </p:txBody>
      </p:sp>
      <p:cxnSp>
        <p:nvCxnSpPr>
          <p:cNvPr id="14" name="Straight Connector 13"/>
          <p:cNvCxnSpPr/>
          <p:nvPr/>
        </p:nvCxnSpPr>
        <p:spPr>
          <a:xfrm>
            <a:off x="4572000" y="2784392"/>
            <a:ext cx="0" cy="2185310"/>
          </a:xfrm>
          <a:prstGeom prst="line">
            <a:avLst/>
          </a:prstGeom>
          <a:ln>
            <a:solidFill>
              <a:srgbClr val="FF6337"/>
            </a:solidFill>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4944351" y="2439444"/>
            <a:ext cx="3958764" cy="229323"/>
          </a:xfrm>
          <a:prstGeom prst="rect">
            <a:avLst/>
          </a:prstGeom>
          <a:noFill/>
          <a:ln w="28575">
            <a:solidFill>
              <a:srgbClr val="FF63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16" name="Rectangle 15"/>
          <p:cNvSpPr/>
          <p:nvPr/>
        </p:nvSpPr>
        <p:spPr>
          <a:xfrm>
            <a:off x="4946278" y="4025433"/>
            <a:ext cx="3958764" cy="229323"/>
          </a:xfrm>
          <a:prstGeom prst="rect">
            <a:avLst/>
          </a:prstGeom>
          <a:noFill/>
          <a:ln w="28575">
            <a:solidFill>
              <a:srgbClr val="FF63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32252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subTnLst>
                                    <p:set>
                                      <p:cBhvr override="childStyle">
                                        <p:cTn dur="1" fill="hold" display="0" masterRel="nextClick" afterEffect="1"/>
                                        <p:tgtEl>
                                          <p:spTgt spid="1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subTnLst>
                                    <p:set>
                                      <p:cBhvr override="childStyle">
                                        <p:cTn dur="1" fill="hold" display="0" masterRel="nextClick" afterEffect="1"/>
                                        <p:tgtEl>
                                          <p:spTgt spid="1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5" grpId="0" animBg="1"/>
      <p:bldP spid="1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922923" y="2027191"/>
            <a:ext cx="7408095" cy="1422441"/>
          </a:xfrm>
          <a:prstGeom prst="rect">
            <a:avLst/>
          </a:prstGeom>
          <a:solidFill>
            <a:srgbClr val="E2E2E2"/>
          </a:solidFill>
          <a:ln>
            <a:noFill/>
          </a:ln>
        </p:spPr>
        <p:txBody>
          <a:bodyPr wrap="square">
            <a:spAutoFit/>
          </a:bodyPr>
          <a:lstStyle/>
          <a:p>
            <a:pPr>
              <a:lnSpc>
                <a:spcPct val="130000"/>
              </a:lnSpc>
            </a:pPr>
            <a:endParaRPr lang="en-US" sz="1662" dirty="0">
              <a:latin typeface="Arial"/>
              <a:ea typeface="Cambria" charset="0"/>
              <a:cs typeface="Arial"/>
            </a:endParaRPr>
          </a:p>
          <a:p>
            <a:pPr>
              <a:lnSpc>
                <a:spcPct val="130000"/>
              </a:lnSpc>
            </a:pPr>
            <a:endParaRPr lang="en-US" sz="1662" dirty="0">
              <a:latin typeface="Arial"/>
              <a:ea typeface="Cambria" charset="0"/>
              <a:cs typeface="Arial"/>
            </a:endParaRPr>
          </a:p>
          <a:p>
            <a:pPr>
              <a:lnSpc>
                <a:spcPct val="130000"/>
              </a:lnSpc>
            </a:pPr>
            <a:endParaRPr lang="en-US" sz="1662" dirty="0">
              <a:latin typeface="Arial"/>
              <a:ea typeface="Cambria" charset="0"/>
              <a:cs typeface="Arial"/>
            </a:endParaRP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24701" y="2027190"/>
            <a:ext cx="598219" cy="1416517"/>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11" name="TextBox 10"/>
          <p:cNvSpPr txBox="1"/>
          <p:nvPr/>
        </p:nvSpPr>
        <p:spPr>
          <a:xfrm>
            <a:off x="3820619" y="2430187"/>
            <a:ext cx="1131017" cy="546945"/>
          </a:xfrm>
          <a:prstGeom prst="rect">
            <a:avLst/>
          </a:prstGeom>
          <a:noFill/>
        </p:spPr>
        <p:txBody>
          <a:bodyPr wrap="square" rtlCol="0">
            <a:spAutoFit/>
          </a:bodyPr>
          <a:lstStyle/>
          <a:p>
            <a:pPr>
              <a:lnSpc>
                <a:spcPct val="200000"/>
              </a:lnSpc>
            </a:pPr>
            <a:r>
              <a:rPr lang="en-CA" sz="1477" dirty="0">
                <a:latin typeface="Arial" panose="020B0604020202020204" pitchFamily="34" charset="0"/>
                <a:cs typeface="Arial" panose="020B0604020202020204" pitchFamily="34" charset="0"/>
                <a:hlinkClick r:id="rId3"/>
              </a:rPr>
              <a:t>(link) </a:t>
            </a:r>
            <a:endParaRPr lang="en-CA" sz="1477" b="1" dirty="0">
              <a:latin typeface="Arial" panose="020B0604020202020204" pitchFamily="34" charset="0"/>
              <a:cs typeface="Arial" panose="020B0604020202020204" pitchFamily="34" charset="0"/>
            </a:endParaRPr>
          </a:p>
        </p:txBody>
      </p:sp>
      <p:sp>
        <p:nvSpPr>
          <p:cNvPr id="2" name="Rectangle 1"/>
          <p:cNvSpPr/>
          <p:nvPr/>
        </p:nvSpPr>
        <p:spPr>
          <a:xfrm>
            <a:off x="922921" y="2458597"/>
            <a:ext cx="2980303" cy="490134"/>
          </a:xfrm>
          <a:prstGeom prst="rect">
            <a:avLst/>
          </a:prstGeom>
        </p:spPr>
        <p:txBody>
          <a:bodyPr wrap="none">
            <a:spAutoFit/>
          </a:bodyPr>
          <a:lstStyle/>
          <a:p>
            <a:r>
              <a:rPr lang="en-US" sz="2585" b="1" dirty="0">
                <a:solidFill>
                  <a:srgbClr val="FF6337"/>
                </a:solidFill>
                <a:latin typeface="Arial"/>
                <a:cs typeface="Arial"/>
              </a:rPr>
              <a:t>Revised structure</a:t>
            </a:r>
            <a:endParaRPr lang="en-CA" sz="2585" dirty="0"/>
          </a:p>
        </p:txBody>
      </p:sp>
      <p:sp>
        <p:nvSpPr>
          <p:cNvPr id="12" name="Rectangle 16"/>
          <p:cNvSpPr/>
          <p:nvPr/>
        </p:nvSpPr>
        <p:spPr>
          <a:xfrm>
            <a:off x="0" y="2027191"/>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647537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263769"/>
            <a:ext cx="9144000" cy="5890457"/>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28" name="Rectangle 27"/>
          <p:cNvSpPr/>
          <p:nvPr/>
        </p:nvSpPr>
        <p:spPr>
          <a:xfrm>
            <a:off x="1" y="703774"/>
            <a:ext cx="6131938" cy="5982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Parallelogram 6"/>
          <p:cNvSpPr/>
          <p:nvPr/>
        </p:nvSpPr>
        <p:spPr>
          <a:xfrm>
            <a:off x="92925" y="1453895"/>
            <a:ext cx="8440614" cy="474027"/>
          </a:xfrm>
          <a:prstGeom prst="parallelogram">
            <a:avLst/>
          </a:prstGeom>
          <a:solidFill>
            <a:srgbClr val="FF63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1" name="Content Placeholder 1"/>
          <p:cNvSpPr txBox="1">
            <a:spLocks/>
          </p:cNvSpPr>
          <p:nvPr/>
        </p:nvSpPr>
        <p:spPr>
          <a:xfrm>
            <a:off x="0" y="1454636"/>
            <a:ext cx="7876009" cy="474026"/>
          </a:xfrm>
          <a:prstGeom prst="rect">
            <a:avLst/>
          </a:prstGeom>
          <a:solidFill>
            <a:srgbClr val="FF6337"/>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18348"/>
            <a:r>
              <a:rPr lang="en-CA" sz="1348" dirty="0">
                <a:solidFill>
                  <a:schemeClr val="bg1"/>
                </a:solidFill>
              </a:rPr>
              <a:t>REVISED STRUCTURE</a:t>
            </a:r>
          </a:p>
        </p:txBody>
      </p:sp>
      <p:sp>
        <p:nvSpPr>
          <p:cNvPr id="12" name="TextBox 11"/>
          <p:cNvSpPr txBox="1"/>
          <p:nvPr/>
        </p:nvSpPr>
        <p:spPr>
          <a:xfrm>
            <a:off x="6405899" y="682012"/>
            <a:ext cx="2478959" cy="546945"/>
          </a:xfrm>
          <a:prstGeom prst="rect">
            <a:avLst/>
          </a:prstGeom>
          <a:noFill/>
        </p:spPr>
        <p:txBody>
          <a:bodyPr wrap="square" rtlCol="0">
            <a:spAutoFit/>
          </a:bodyPr>
          <a:lstStyle/>
          <a:p>
            <a:r>
              <a:rPr lang="en-US" sz="2954" b="1" dirty="0">
                <a:solidFill>
                  <a:srgbClr val="FF6337"/>
                </a:solidFill>
                <a:latin typeface="Helvetica Neue" charset="0"/>
                <a:ea typeface="Helvetica Neue" charset="0"/>
                <a:cs typeface="Helvetica Neue" charset="0"/>
              </a:rPr>
              <a:t>Revised</a:t>
            </a:r>
          </a:p>
        </p:txBody>
      </p:sp>
      <p:sp>
        <p:nvSpPr>
          <p:cNvPr id="2" name="Rectangle 1"/>
          <p:cNvSpPr/>
          <p:nvPr/>
        </p:nvSpPr>
        <p:spPr>
          <a:xfrm>
            <a:off x="201805" y="3085020"/>
            <a:ext cx="4168815" cy="462499"/>
          </a:xfrm>
          <a:prstGeom prst="rect">
            <a:avLst/>
          </a:prstGeom>
          <a:noFill/>
          <a:ln w="28575">
            <a:solidFill>
              <a:srgbClr val="FF63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cxnSp>
        <p:nvCxnSpPr>
          <p:cNvPr id="14" name="Straight Connector 13"/>
          <p:cNvCxnSpPr/>
          <p:nvPr/>
        </p:nvCxnSpPr>
        <p:spPr>
          <a:xfrm>
            <a:off x="4502625" y="2784392"/>
            <a:ext cx="0" cy="2185310"/>
          </a:xfrm>
          <a:prstGeom prst="line">
            <a:avLst/>
          </a:prstGeom>
          <a:ln>
            <a:solidFill>
              <a:srgbClr val="FF6337"/>
            </a:solidFill>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4604443" y="2056878"/>
            <a:ext cx="4333130" cy="438451"/>
          </a:xfrm>
          <a:prstGeom prst="rect">
            <a:avLst/>
          </a:prstGeom>
          <a:noFill/>
          <a:ln w="28575">
            <a:solidFill>
              <a:srgbClr val="FF63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17" name="TextBox 16"/>
          <p:cNvSpPr txBox="1"/>
          <p:nvPr/>
        </p:nvSpPr>
        <p:spPr>
          <a:xfrm>
            <a:off x="186956" y="2076543"/>
            <a:ext cx="3931688" cy="3273717"/>
          </a:xfrm>
          <a:prstGeom prst="rect">
            <a:avLst/>
          </a:prstGeom>
          <a:noFill/>
        </p:spPr>
        <p:txBody>
          <a:bodyPr wrap="square" rtlCol="0" anchor="ctr">
            <a:spAutoFit/>
          </a:bodyPr>
          <a:lstStyle/>
          <a:p>
            <a:r>
              <a:rPr lang="en-CA" sz="1292" b="1" dirty="0">
                <a:latin typeface="Arial" panose="020B0604020202020204" pitchFamily="34" charset="0"/>
                <a:cs typeface="Arial" panose="020B0604020202020204" pitchFamily="34" charset="0"/>
              </a:rPr>
              <a:t>Executive Summary</a:t>
            </a:r>
          </a:p>
          <a:p>
            <a:pPr marL="424972" lvl="1" indent="-298946">
              <a:buFont typeface="Wingdings" charset="2"/>
              <a:buChar char="§"/>
            </a:pPr>
            <a:r>
              <a:rPr lang="en-CA" sz="1292" dirty="0">
                <a:latin typeface="Arial" panose="020B0604020202020204" pitchFamily="34" charset="0"/>
                <a:cs typeface="Arial" panose="020B0604020202020204" pitchFamily="34" charset="0"/>
              </a:rPr>
              <a:t>Immediate recommendations</a:t>
            </a:r>
          </a:p>
          <a:p>
            <a:pPr marL="424972" lvl="1" indent="-298946">
              <a:buFont typeface="Wingdings" charset="2"/>
              <a:buChar char="§"/>
            </a:pPr>
            <a:r>
              <a:rPr lang="en-CA" sz="1292" dirty="0">
                <a:latin typeface="Arial" panose="020B0604020202020204" pitchFamily="34" charset="0"/>
                <a:cs typeface="Arial" panose="020B0604020202020204" pitchFamily="34" charset="0"/>
              </a:rPr>
              <a:t>A future recommendation</a:t>
            </a:r>
          </a:p>
          <a:p>
            <a:pPr marL="424972" lvl="1" indent="-298946">
              <a:buFont typeface="Wingdings" charset="2"/>
              <a:buChar char="§"/>
            </a:pPr>
            <a:r>
              <a:rPr lang="en-CA" sz="1292" dirty="0">
                <a:latin typeface="Arial" panose="020B0604020202020204" pitchFamily="34" charset="0"/>
                <a:cs typeface="Arial" panose="020B0604020202020204" pitchFamily="34" charset="0"/>
              </a:rPr>
              <a:t>Financial projections</a:t>
            </a:r>
          </a:p>
          <a:p>
            <a:pPr marL="685817" lvl="1" indent="-263776">
              <a:buFont typeface="Arial" panose="020B0604020202020204" pitchFamily="34" charset="0"/>
              <a:buChar char="•"/>
            </a:pPr>
            <a:endParaRPr lang="en-CA" sz="1292" dirty="0">
              <a:latin typeface="Arial" panose="020B0604020202020204" pitchFamily="34" charset="0"/>
              <a:cs typeface="Arial" panose="020B0604020202020204" pitchFamily="34" charset="0"/>
            </a:endParaRPr>
          </a:p>
          <a:p>
            <a:r>
              <a:rPr lang="en-CA" sz="1292" b="1" dirty="0">
                <a:solidFill>
                  <a:srgbClr val="FF6337"/>
                </a:solidFill>
                <a:latin typeface="Arial" panose="020B0604020202020204" pitchFamily="34" charset="0"/>
                <a:cs typeface="Arial" panose="020B0604020202020204" pitchFamily="34" charset="0"/>
              </a:rPr>
              <a:t>Relocating Customers are a Significant Opportunity for Redfin</a:t>
            </a:r>
          </a:p>
          <a:p>
            <a:pPr marL="424972" lvl="1" indent="-298946">
              <a:buFont typeface="Wingdings" charset="2"/>
              <a:buChar char="§"/>
            </a:pPr>
            <a:r>
              <a:rPr lang="en-CA" sz="1292" dirty="0">
                <a:latin typeface="Arial" panose="020B0604020202020204" pitchFamily="34" charset="0"/>
                <a:cs typeface="Arial" panose="020B0604020202020204" pitchFamily="34" charset="0"/>
              </a:rPr>
              <a:t>Relocating customers are a large segment of good contacts</a:t>
            </a:r>
          </a:p>
          <a:p>
            <a:pPr marL="424972" lvl="1" indent="-298946">
              <a:buFont typeface="Wingdings" charset="2"/>
              <a:buChar char="§"/>
            </a:pPr>
            <a:r>
              <a:rPr lang="en-CA" sz="1292" dirty="0">
                <a:latin typeface="Arial" panose="020B0604020202020204" pitchFamily="34" charset="0"/>
                <a:cs typeface="Arial" panose="020B0604020202020204" pitchFamily="34" charset="0"/>
              </a:rPr>
              <a:t>Relocating buyers and sellers are good customers for Redfin</a:t>
            </a:r>
          </a:p>
          <a:p>
            <a:pPr marL="424972" lvl="1" indent="-298946">
              <a:buFont typeface="Wingdings" charset="2"/>
              <a:buChar char="§"/>
            </a:pPr>
            <a:r>
              <a:rPr lang="en-CA" sz="1292" dirty="0">
                <a:latin typeface="Arial" panose="020B0604020202020204" pitchFamily="34" charset="0"/>
                <a:cs typeface="Arial" panose="020B0604020202020204" pitchFamily="34" charset="0"/>
              </a:rPr>
              <a:t>Redfin fails to capture leads among relocating home buyers</a:t>
            </a:r>
          </a:p>
          <a:p>
            <a:pPr marL="424972" lvl="1" indent="-298946">
              <a:buFont typeface="Wingdings" charset="2"/>
              <a:buChar char="§"/>
            </a:pPr>
            <a:r>
              <a:rPr lang="en-CA" sz="1292" dirty="0">
                <a:latin typeface="Arial" panose="020B0604020202020204" pitchFamily="34" charset="0"/>
                <a:cs typeface="Arial" panose="020B0604020202020204" pitchFamily="34" charset="0"/>
              </a:rPr>
              <a:t>Redfin fails to convert relocating customers</a:t>
            </a:r>
          </a:p>
          <a:p>
            <a:pPr marL="424972" lvl="1" indent="-298946">
              <a:buFont typeface="Wingdings" charset="2"/>
              <a:buChar char="§"/>
            </a:pPr>
            <a:r>
              <a:rPr lang="en-CA" sz="1292" dirty="0">
                <a:latin typeface="Arial" panose="020B0604020202020204" pitchFamily="34" charset="0"/>
                <a:cs typeface="Arial" panose="020B0604020202020204" pitchFamily="34" charset="0"/>
              </a:rPr>
              <a:t>Redfin is uniquely positioned to win relocating customers</a:t>
            </a:r>
          </a:p>
        </p:txBody>
      </p:sp>
      <p:sp>
        <p:nvSpPr>
          <p:cNvPr id="18" name="TextBox 17"/>
          <p:cNvSpPr txBox="1"/>
          <p:nvPr/>
        </p:nvSpPr>
        <p:spPr>
          <a:xfrm>
            <a:off x="4569985" y="2007978"/>
            <a:ext cx="4385046" cy="4182876"/>
          </a:xfrm>
          <a:prstGeom prst="rect">
            <a:avLst/>
          </a:prstGeom>
          <a:noFill/>
        </p:spPr>
        <p:txBody>
          <a:bodyPr wrap="square" rtlCol="0" anchor="ctr">
            <a:spAutoFit/>
          </a:bodyPr>
          <a:lstStyle/>
          <a:p>
            <a:pPr marL="952524" indent="-952524"/>
            <a:r>
              <a:rPr lang="en-CA" sz="1292" b="1" dirty="0">
                <a:solidFill>
                  <a:srgbClr val="FF6337"/>
                </a:solidFill>
                <a:latin typeface="Arial" panose="020B0604020202020204" pitchFamily="34" charset="0"/>
                <a:cs typeface="Arial" panose="020B0604020202020204" pitchFamily="34" charset="0"/>
              </a:rPr>
              <a:t>Objective 1: Increase Conversion Rate of Relocating Buyers and Sellers</a:t>
            </a:r>
          </a:p>
          <a:p>
            <a:pPr marL="424972" lvl="1" indent="-298946">
              <a:buFont typeface="Wingdings" charset="2"/>
              <a:buChar char="§"/>
            </a:pPr>
            <a:r>
              <a:rPr lang="en-CA" sz="1292" dirty="0">
                <a:latin typeface="Arial" panose="020B0604020202020204" pitchFamily="34" charset="0"/>
                <a:cs typeface="Arial" panose="020B0604020202020204" pitchFamily="34" charset="0"/>
              </a:rPr>
              <a:t>Improve identification of relocating customers in Agent Tools</a:t>
            </a:r>
          </a:p>
          <a:p>
            <a:pPr marL="424972" lvl="1" indent="-298946">
              <a:buFont typeface="Wingdings" charset="2"/>
              <a:buChar char="§"/>
            </a:pPr>
            <a:r>
              <a:rPr lang="en-CA" sz="1292" dirty="0">
                <a:latin typeface="Arial" panose="020B0604020202020204" pitchFamily="34" charset="0"/>
                <a:cs typeface="Arial" panose="020B0604020202020204" pitchFamily="34" charset="0"/>
              </a:rPr>
              <a:t>Implement a standard referral fee for third-party referrals</a:t>
            </a:r>
          </a:p>
          <a:p>
            <a:pPr marL="424972" lvl="1" indent="-298946">
              <a:buFont typeface="Wingdings" charset="2"/>
              <a:buChar char="§"/>
            </a:pPr>
            <a:r>
              <a:rPr lang="en-CA" sz="1292" dirty="0">
                <a:latin typeface="Arial" panose="020B0604020202020204" pitchFamily="34" charset="0"/>
                <a:cs typeface="Arial" panose="020B0604020202020204" pitchFamily="34" charset="0"/>
              </a:rPr>
              <a:t>Begin offering “Neighborhood Consultations”</a:t>
            </a:r>
          </a:p>
          <a:p>
            <a:pPr marL="424972" lvl="1" indent="-298946">
              <a:buFont typeface="Wingdings" charset="2"/>
              <a:buChar char="§"/>
            </a:pPr>
            <a:r>
              <a:rPr lang="en-CA" sz="1292" dirty="0">
                <a:latin typeface="Arial" panose="020B0604020202020204" pitchFamily="34" charset="0"/>
                <a:cs typeface="Arial" panose="020B0604020202020204" pitchFamily="34" charset="0"/>
              </a:rPr>
              <a:t>Add a “Relocation Coordinator” role</a:t>
            </a:r>
          </a:p>
          <a:p>
            <a:pPr marL="424972" lvl="1" indent="-298946">
              <a:buFont typeface="Wingdings" charset="2"/>
              <a:buChar char="§"/>
            </a:pPr>
            <a:r>
              <a:rPr lang="en-CA" sz="1292" dirty="0">
                <a:latin typeface="Arial" panose="020B0604020202020204" pitchFamily="34" charset="0"/>
                <a:cs typeface="Arial" panose="020B0604020202020204" pitchFamily="34" charset="0"/>
              </a:rPr>
              <a:t>Add relocation content and features to the Redfin website</a:t>
            </a:r>
          </a:p>
          <a:p>
            <a:pPr marL="688748" lvl="3" indent="-298946">
              <a:buFont typeface="Arial" panose="020B0604020202020204" pitchFamily="34" charset="0"/>
              <a:buChar char="•"/>
            </a:pPr>
            <a:r>
              <a:rPr lang="en-CA" sz="1108" dirty="0">
                <a:latin typeface="Arial" panose="020B0604020202020204" pitchFamily="34" charset="0"/>
                <a:cs typeface="Arial" panose="020B0604020202020204" pitchFamily="34" charset="0"/>
              </a:rPr>
              <a:t>Enable relocating customers to contact agents in their destination city</a:t>
            </a:r>
          </a:p>
          <a:p>
            <a:pPr marL="688748" lvl="3" indent="-298946">
              <a:buFont typeface="Arial" panose="020B0604020202020204" pitchFamily="34" charset="0"/>
              <a:buChar char="•"/>
            </a:pPr>
            <a:r>
              <a:rPr lang="en-CA" sz="1108" dirty="0">
                <a:latin typeface="Arial" panose="020B0604020202020204" pitchFamily="34" charset="0"/>
                <a:cs typeface="Arial" panose="020B0604020202020204" pitchFamily="34" charset="0"/>
              </a:rPr>
              <a:t>Add website content for relocating customers</a:t>
            </a:r>
          </a:p>
          <a:p>
            <a:pPr lvl="2"/>
            <a:endParaRPr lang="en-CA" sz="1292" dirty="0">
              <a:latin typeface="Arial" panose="020B0604020202020204" pitchFamily="34" charset="0"/>
              <a:cs typeface="Arial" panose="020B0604020202020204" pitchFamily="34" charset="0"/>
            </a:endParaRPr>
          </a:p>
          <a:p>
            <a:pPr marL="1011141" indent="-1011141"/>
            <a:r>
              <a:rPr lang="en-CA" sz="1292" b="1" dirty="0">
                <a:solidFill>
                  <a:srgbClr val="FF6337"/>
                </a:solidFill>
                <a:latin typeface="Arial" panose="020B0604020202020204" pitchFamily="34" charset="0"/>
                <a:cs typeface="Arial" panose="020B0604020202020204" pitchFamily="34" charset="0"/>
              </a:rPr>
              <a:t>Objective 2:  Generate Leads Among Relocating             Buyers and Sellers</a:t>
            </a:r>
          </a:p>
          <a:p>
            <a:pPr marL="424972" lvl="1" indent="-298946">
              <a:buFont typeface="Wingdings" charset="2"/>
              <a:buChar char="§"/>
            </a:pPr>
            <a:r>
              <a:rPr lang="en-CA" sz="1292" dirty="0">
                <a:latin typeface="Arial" panose="020B0604020202020204" pitchFamily="34" charset="0"/>
                <a:cs typeface="Arial" panose="020B0604020202020204" pitchFamily="34" charset="0"/>
              </a:rPr>
              <a:t>Partner with MOVE Guides</a:t>
            </a:r>
          </a:p>
          <a:p>
            <a:pPr marL="424972" lvl="1" indent="-298946">
              <a:buFont typeface="Wingdings" charset="2"/>
              <a:buChar char="§"/>
            </a:pPr>
            <a:r>
              <a:rPr lang="en-CA" sz="1292" dirty="0">
                <a:latin typeface="Arial" panose="020B0604020202020204" pitchFamily="34" charset="0"/>
                <a:cs typeface="Arial" panose="020B0604020202020204" pitchFamily="34" charset="0"/>
              </a:rPr>
              <a:t>Begin targeted consumer marketing of relocating customers</a:t>
            </a:r>
          </a:p>
          <a:p>
            <a:pPr marL="424972" lvl="1" indent="-298946">
              <a:buFont typeface="Wingdings" charset="2"/>
              <a:buChar char="§"/>
            </a:pPr>
            <a:r>
              <a:rPr lang="en-CA" sz="1292" dirty="0">
                <a:latin typeface="Arial" panose="020B0604020202020204" pitchFamily="34" charset="0"/>
                <a:cs typeface="Arial" panose="020B0604020202020204" pitchFamily="34" charset="0"/>
              </a:rPr>
              <a:t>Partner with corporate talent recruiters</a:t>
            </a:r>
          </a:p>
          <a:p>
            <a:pPr marL="424972" lvl="1" indent="-298946">
              <a:buFont typeface="Wingdings" charset="2"/>
              <a:buChar char="§"/>
            </a:pPr>
            <a:r>
              <a:rPr lang="en-CA" sz="1292" dirty="0">
                <a:latin typeface="Arial" panose="020B0604020202020204" pitchFamily="34" charset="0"/>
                <a:cs typeface="Arial" panose="020B0604020202020204" pitchFamily="34" charset="0"/>
              </a:rPr>
              <a:t>Begin a Redfin Business Ambassador program</a:t>
            </a:r>
            <a:endParaRPr lang="en-CA" sz="1292" b="1" dirty="0">
              <a:latin typeface="Arial" panose="020B0604020202020204" pitchFamily="34" charset="0"/>
              <a:cs typeface="Arial" panose="020B0604020202020204" pitchFamily="34" charset="0"/>
            </a:endParaRPr>
          </a:p>
        </p:txBody>
      </p:sp>
      <p:sp>
        <p:nvSpPr>
          <p:cNvPr id="19" name="Rectangle 18"/>
          <p:cNvSpPr/>
          <p:nvPr/>
        </p:nvSpPr>
        <p:spPr>
          <a:xfrm>
            <a:off x="4604443" y="4729740"/>
            <a:ext cx="4333130" cy="438451"/>
          </a:xfrm>
          <a:prstGeom prst="rect">
            <a:avLst/>
          </a:prstGeom>
          <a:noFill/>
          <a:ln w="28575">
            <a:solidFill>
              <a:srgbClr val="FF63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82625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subTnLst>
                                    <p:set>
                                      <p:cBhvr override="childStyle">
                                        <p:cTn dur="1" fill="hold" display="0" masterRel="nextClick" afterEffect="1"/>
                                        <p:tgtEl>
                                          <p:spTgt spid="15"/>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subTnLst>
                                    <p:set>
                                      <p:cBhvr override="childStyle">
                                        <p:cTn dur="1" fill="hold" display="0" masterRel="nextClick" afterEffect="1"/>
                                        <p:tgtEl>
                                          <p:spTgt spid="19"/>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5" grpId="0" animBg="1"/>
      <p:bldP spid="1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293865" y="2192630"/>
            <a:ext cx="7491566" cy="424860"/>
          </a:xfrm>
          <a:prstGeom prst="rect">
            <a:avLst/>
          </a:prstGeom>
        </p:spPr>
        <p:txBody>
          <a:bodyPr wrap="square">
            <a:spAutoFit/>
          </a:bodyPr>
          <a:lstStyle/>
          <a:p>
            <a:pPr>
              <a:lnSpc>
                <a:spcPct val="130000"/>
              </a:lnSpc>
            </a:pPr>
            <a:r>
              <a:rPr lang="en-US" sz="1662" b="1" dirty="0">
                <a:solidFill>
                  <a:schemeClr val="bg1"/>
                </a:solidFill>
                <a:latin typeface="Arial" charset="0"/>
                <a:ea typeface="Arial" charset="0"/>
                <a:cs typeface="Arial" charset="0"/>
              </a:rPr>
              <a:t>PRACTICE: </a:t>
            </a:r>
            <a:r>
              <a:rPr lang="en-US" sz="1662" dirty="0">
                <a:solidFill>
                  <a:schemeClr val="bg1"/>
                </a:solidFill>
                <a:latin typeface="Arial" charset="0"/>
                <a:ea typeface="Arial" charset="0"/>
                <a:cs typeface="Arial" charset="0"/>
              </a:rPr>
              <a:t>Interpreting the structure</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495117" y="3113092"/>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What’s the objective of this document and the main point it’s making?</a:t>
            </a:r>
          </a:p>
        </p:txBody>
      </p:sp>
      <p:sp>
        <p:nvSpPr>
          <p:cNvPr id="26" name="TextBox 25"/>
          <p:cNvSpPr txBox="1"/>
          <p:nvPr/>
        </p:nvSpPr>
        <p:spPr>
          <a:xfrm>
            <a:off x="1687673" y="3616450"/>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What’s the logic progression of the document?</a:t>
            </a:r>
          </a:p>
        </p:txBody>
      </p:sp>
      <p:sp>
        <p:nvSpPr>
          <p:cNvPr id="27" name="TextBox 26"/>
          <p:cNvSpPr txBox="1"/>
          <p:nvPr/>
        </p:nvSpPr>
        <p:spPr>
          <a:xfrm>
            <a:off x="1936570" y="4117266"/>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What’s the main point of each section?</a:t>
            </a:r>
          </a:p>
        </p:txBody>
      </p:sp>
    </p:spTree>
    <p:extLst>
      <p:ext uri="{BB962C8B-B14F-4D97-AF65-F5344CB8AC3E}">
        <p14:creationId xmlns:p14="http://schemas.microsoft.com/office/powerpoint/2010/main" val="4078793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8849" y="1019298"/>
            <a:ext cx="3431106" cy="31973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5" name="TextBox 4"/>
          <p:cNvSpPr txBox="1"/>
          <p:nvPr/>
        </p:nvSpPr>
        <p:spPr>
          <a:xfrm>
            <a:off x="4466243" y="2962133"/>
            <a:ext cx="5660868" cy="603883"/>
          </a:xfrm>
          <a:prstGeom prst="rect">
            <a:avLst/>
          </a:prstGeom>
          <a:noFill/>
        </p:spPr>
        <p:txBody>
          <a:bodyPr wrap="square" rtlCol="0">
            <a:spAutoFit/>
          </a:bodyPr>
          <a:lstStyle/>
          <a:p>
            <a:r>
              <a:rPr lang="en-CA" sz="1662" b="1" dirty="0">
                <a:solidFill>
                  <a:schemeClr val="tx2">
                    <a:lumMod val="50000"/>
                  </a:schemeClr>
                </a:solidFill>
                <a:latin typeface="Arial" charset="0"/>
                <a:ea typeface="Arial" charset="0"/>
                <a:cs typeface="Arial" charset="0"/>
              </a:rPr>
              <a:t>Jay Dixit - </a:t>
            </a:r>
            <a:r>
              <a:rPr lang="en-CA" sz="1662" b="1" dirty="0">
                <a:solidFill>
                  <a:srgbClr val="FF663A"/>
                </a:solidFill>
                <a:latin typeface="Arial" charset="0"/>
                <a:ea typeface="Arial" charset="0"/>
                <a:cs typeface="Arial" charset="0"/>
              </a:rPr>
              <a:t>New York Writers’ Intensive</a:t>
            </a:r>
          </a:p>
          <a:p>
            <a:r>
              <a:rPr lang="en-CA" sz="1662" b="1" dirty="0">
                <a:solidFill>
                  <a:srgbClr val="FF663A"/>
                </a:solidFill>
                <a:latin typeface="Arial" charset="0"/>
                <a:ea typeface="Arial" charset="0"/>
                <a:cs typeface="Arial" charset="0"/>
              </a:rPr>
              <a:t> </a:t>
            </a:r>
          </a:p>
        </p:txBody>
      </p:sp>
      <p:sp>
        <p:nvSpPr>
          <p:cNvPr id="6" name="Rectangle 5"/>
          <p:cNvSpPr/>
          <p:nvPr/>
        </p:nvSpPr>
        <p:spPr>
          <a:xfrm>
            <a:off x="4465467" y="3749365"/>
            <a:ext cx="5863645" cy="319639"/>
          </a:xfrm>
          <a:prstGeom prst="rect">
            <a:avLst/>
          </a:prstGeom>
        </p:spPr>
        <p:txBody>
          <a:bodyPr wrap="square">
            <a:spAutoFit/>
          </a:bodyPr>
          <a:lstStyle/>
          <a:p>
            <a:r>
              <a:rPr lang="en-CA" sz="1477" dirty="0">
                <a:solidFill>
                  <a:srgbClr val="FF663A"/>
                </a:solidFill>
                <a:latin typeface="Arial" charset="0"/>
                <a:ea typeface="Arial" charset="0"/>
                <a:cs typeface="Arial" charset="0"/>
              </a:rPr>
              <a:t>Storytelling classes | Writing Workshops | Coaching</a:t>
            </a:r>
            <a:endParaRPr lang="en-US" sz="1477" baseline="30000" dirty="0">
              <a:solidFill>
                <a:srgbClr val="FF663A"/>
              </a:solidFill>
              <a:latin typeface="Arial" charset="0"/>
              <a:ea typeface="Arial" charset="0"/>
              <a:cs typeface="Arial" charset="0"/>
            </a:endParaRPr>
          </a:p>
        </p:txBody>
      </p:sp>
      <p:sp>
        <p:nvSpPr>
          <p:cNvPr id="7" name="Rectangle 6"/>
          <p:cNvSpPr/>
          <p:nvPr/>
        </p:nvSpPr>
        <p:spPr>
          <a:xfrm>
            <a:off x="4465467" y="2253865"/>
            <a:ext cx="5614771" cy="490134"/>
          </a:xfrm>
          <a:prstGeom prst="rect">
            <a:avLst/>
          </a:prstGeom>
        </p:spPr>
        <p:txBody>
          <a:bodyPr wrap="square">
            <a:spAutoFit/>
          </a:bodyPr>
          <a:lstStyle/>
          <a:p>
            <a:r>
              <a:rPr lang="en-CA" sz="2585" b="1" dirty="0">
                <a:solidFill>
                  <a:srgbClr val="FF6337"/>
                </a:solidFill>
                <a:latin typeface="Arial" charset="0"/>
                <a:ea typeface="Arial" charset="0"/>
                <a:cs typeface="Arial" charset="0"/>
              </a:rPr>
              <a:t>Writing </a:t>
            </a:r>
            <a:r>
              <a:rPr lang="en-CA" sz="2585" dirty="0">
                <a:solidFill>
                  <a:srgbClr val="FF6337"/>
                </a:solidFill>
                <a:latin typeface="Arial" charset="0"/>
                <a:ea typeface="Arial" charset="0"/>
                <a:cs typeface="Arial" charset="0"/>
              </a:rPr>
              <a:t>Clear Proposals</a:t>
            </a:r>
          </a:p>
        </p:txBody>
      </p:sp>
      <p:sp>
        <p:nvSpPr>
          <p:cNvPr id="9" name="Rectangle 8"/>
          <p:cNvSpPr/>
          <p:nvPr/>
        </p:nvSpPr>
        <p:spPr>
          <a:xfrm>
            <a:off x="15474" y="2253865"/>
            <a:ext cx="4218380" cy="2854642"/>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11" name="Rectangle 10"/>
          <p:cNvSpPr/>
          <p:nvPr/>
        </p:nvSpPr>
        <p:spPr>
          <a:xfrm>
            <a:off x="4927967" y="4711432"/>
            <a:ext cx="1789838" cy="319639"/>
          </a:xfrm>
          <a:prstGeom prst="rect">
            <a:avLst/>
          </a:prstGeom>
        </p:spPr>
        <p:txBody>
          <a:bodyPr wrap="square">
            <a:spAutoFit/>
          </a:bodyPr>
          <a:lstStyle/>
          <a:p>
            <a:r>
              <a:rPr lang="en-CA" sz="1477" dirty="0">
                <a:latin typeface="Arial" panose="020B0604020202020204" pitchFamily="34" charset="0"/>
                <a:ea typeface="Arial" charset="0"/>
                <a:cs typeface="Arial" panose="020B0604020202020204" pitchFamily="34" charset="0"/>
              </a:rPr>
              <a:t>@jaydixit</a:t>
            </a:r>
          </a:p>
        </p:txBody>
      </p:sp>
      <p:pic>
        <p:nvPicPr>
          <p:cNvPr id="2" name="Picture 1"/>
          <p:cNvPicPr>
            <a:picLocks noChangeAspect="1"/>
          </p:cNvPicPr>
          <p:nvPr/>
        </p:nvPicPr>
        <p:blipFill>
          <a:blip r:embed="rId3"/>
          <a:stretch>
            <a:fillRect/>
          </a:stretch>
        </p:blipFill>
        <p:spPr>
          <a:xfrm>
            <a:off x="4599721" y="4696705"/>
            <a:ext cx="328246" cy="375138"/>
          </a:xfrm>
          <a:prstGeom prst="rect">
            <a:avLst/>
          </a:prstGeom>
        </p:spPr>
      </p:pic>
      <p:sp>
        <p:nvSpPr>
          <p:cNvPr id="12" name="Rectangle 11"/>
          <p:cNvSpPr/>
          <p:nvPr/>
        </p:nvSpPr>
        <p:spPr>
          <a:xfrm>
            <a:off x="4465467" y="4076603"/>
            <a:ext cx="4572000" cy="698461"/>
          </a:xfrm>
          <a:prstGeom prst="rect">
            <a:avLst/>
          </a:prstGeom>
        </p:spPr>
        <p:txBody>
          <a:bodyPr>
            <a:spAutoFit/>
          </a:bodyPr>
          <a:lstStyle/>
          <a:p>
            <a:r>
              <a:rPr lang="en-CA" sz="1477" dirty="0">
                <a:latin typeface="Arial" panose="020B0604020202020204" pitchFamily="34" charset="0"/>
                <a:ea typeface="Arial" charset="0"/>
                <a:cs typeface="Arial" panose="020B0604020202020204" pitchFamily="34" charset="0"/>
                <a:hlinkClick r:id="rId4"/>
              </a:rPr>
              <a:t>jay@newyorkwritersintensive.com</a:t>
            </a:r>
            <a:endParaRPr lang="en-CA" sz="1477">
              <a:latin typeface="Arial" panose="020B0604020202020204" pitchFamily="34" charset="0"/>
              <a:ea typeface="Arial" charset="0"/>
              <a:cs typeface="Arial" panose="020B0604020202020204" pitchFamily="34" charset="0"/>
            </a:endParaRPr>
          </a:p>
          <a:p>
            <a:r>
              <a:rPr lang="en-CA" sz="1477" dirty="0">
                <a:latin typeface="Arial" panose="020B0604020202020204" pitchFamily="34" charset="0"/>
                <a:ea typeface="Arial" charset="0"/>
                <a:cs typeface="Arial" panose="020B0604020202020204" pitchFamily="34" charset="0"/>
                <a:hlinkClick r:id="rId5"/>
              </a:rPr>
              <a:t>www.newyorkwritersintensive.com</a:t>
            </a:r>
            <a:endParaRPr lang="en-CA" sz="1477">
              <a:latin typeface="Arial" panose="020B0604020202020204" pitchFamily="34" charset="0"/>
              <a:ea typeface="Arial" charset="0"/>
              <a:cs typeface="Arial" panose="020B0604020202020204" pitchFamily="34" charset="0"/>
            </a:endParaRPr>
          </a:p>
          <a:p>
            <a:endParaRPr lang="en-US" sz="1477" baseline="30000" dirty="0">
              <a:latin typeface="Arial" panose="020B0604020202020204" pitchFamily="34" charset="0"/>
              <a:ea typeface="Arial" charset="0"/>
              <a:cs typeface="Arial" panose="020B0604020202020204" pitchFamily="34" charset="0"/>
            </a:endParaRPr>
          </a:p>
        </p:txBody>
      </p:sp>
    </p:spTree>
    <p:extLst>
      <p:ext uri="{BB962C8B-B14F-4D97-AF65-F5344CB8AC3E}">
        <p14:creationId xmlns:p14="http://schemas.microsoft.com/office/powerpoint/2010/main" val="31693001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12" name="TextBox 11"/>
          <p:cNvSpPr txBox="1"/>
          <p:nvPr/>
        </p:nvSpPr>
        <p:spPr>
          <a:xfrm>
            <a:off x="6405899" y="682012"/>
            <a:ext cx="2478959" cy="546945"/>
          </a:xfrm>
          <a:prstGeom prst="rect">
            <a:avLst/>
          </a:prstGeom>
          <a:noFill/>
        </p:spPr>
        <p:txBody>
          <a:bodyPr wrap="square" rtlCol="0">
            <a:spAutoFit/>
          </a:bodyPr>
          <a:lstStyle/>
          <a:p>
            <a:r>
              <a:rPr lang="en-US" sz="2954" b="1" dirty="0">
                <a:solidFill>
                  <a:srgbClr val="FF6337"/>
                </a:solidFill>
                <a:latin typeface="Helvetica Neue" charset="0"/>
                <a:ea typeface="Helvetica Neue" charset="0"/>
                <a:cs typeface="Helvetica Neue" charset="0"/>
              </a:rPr>
              <a:t>Debrief</a:t>
            </a:r>
          </a:p>
        </p:txBody>
      </p:sp>
      <p:sp>
        <p:nvSpPr>
          <p:cNvPr id="2" name="Rectangle 1"/>
          <p:cNvSpPr/>
          <p:nvPr/>
        </p:nvSpPr>
        <p:spPr>
          <a:xfrm>
            <a:off x="201805" y="3085020"/>
            <a:ext cx="4168815" cy="462499"/>
          </a:xfrm>
          <a:prstGeom prst="rect">
            <a:avLst/>
          </a:prstGeom>
          <a:noFill/>
          <a:ln w="28575">
            <a:solidFill>
              <a:srgbClr val="FF63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cxnSp>
        <p:nvCxnSpPr>
          <p:cNvPr id="14" name="Straight Connector 13"/>
          <p:cNvCxnSpPr/>
          <p:nvPr/>
        </p:nvCxnSpPr>
        <p:spPr>
          <a:xfrm>
            <a:off x="4502625" y="2784392"/>
            <a:ext cx="0" cy="2185310"/>
          </a:xfrm>
          <a:prstGeom prst="line">
            <a:avLst/>
          </a:prstGeom>
          <a:ln>
            <a:solidFill>
              <a:srgbClr val="FF6337"/>
            </a:solidFill>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4604443" y="2056878"/>
            <a:ext cx="4333130" cy="438451"/>
          </a:xfrm>
          <a:prstGeom prst="rect">
            <a:avLst/>
          </a:prstGeom>
          <a:noFill/>
          <a:ln w="28575">
            <a:solidFill>
              <a:srgbClr val="FF63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17" name="TextBox 16"/>
          <p:cNvSpPr txBox="1"/>
          <p:nvPr/>
        </p:nvSpPr>
        <p:spPr>
          <a:xfrm>
            <a:off x="186956" y="2076543"/>
            <a:ext cx="3931688" cy="3273717"/>
          </a:xfrm>
          <a:prstGeom prst="rect">
            <a:avLst/>
          </a:prstGeom>
          <a:noFill/>
        </p:spPr>
        <p:txBody>
          <a:bodyPr wrap="square" rtlCol="0" anchor="ctr">
            <a:spAutoFit/>
          </a:bodyPr>
          <a:lstStyle/>
          <a:p>
            <a:r>
              <a:rPr lang="en-CA" sz="1292" b="1" dirty="0">
                <a:latin typeface="Arial" panose="020B0604020202020204" pitchFamily="34" charset="0"/>
                <a:cs typeface="Arial" panose="020B0604020202020204" pitchFamily="34" charset="0"/>
              </a:rPr>
              <a:t>Executive Summary</a:t>
            </a:r>
          </a:p>
          <a:p>
            <a:pPr marL="424972" lvl="1" indent="-298946">
              <a:buFont typeface="Wingdings" charset="2"/>
              <a:buChar char="§"/>
            </a:pPr>
            <a:r>
              <a:rPr lang="en-CA" sz="1292" dirty="0">
                <a:latin typeface="Arial" panose="020B0604020202020204" pitchFamily="34" charset="0"/>
                <a:cs typeface="Arial" panose="020B0604020202020204" pitchFamily="34" charset="0"/>
              </a:rPr>
              <a:t>Immediate recommendations</a:t>
            </a:r>
          </a:p>
          <a:p>
            <a:pPr marL="424972" lvl="1" indent="-298946">
              <a:buFont typeface="Wingdings" charset="2"/>
              <a:buChar char="§"/>
            </a:pPr>
            <a:r>
              <a:rPr lang="en-CA" sz="1292" dirty="0">
                <a:latin typeface="Arial" panose="020B0604020202020204" pitchFamily="34" charset="0"/>
                <a:cs typeface="Arial" panose="020B0604020202020204" pitchFamily="34" charset="0"/>
              </a:rPr>
              <a:t>A future recommendation</a:t>
            </a:r>
          </a:p>
          <a:p>
            <a:pPr marL="424972" lvl="1" indent="-298946">
              <a:buFont typeface="Wingdings" charset="2"/>
              <a:buChar char="§"/>
            </a:pPr>
            <a:r>
              <a:rPr lang="en-CA" sz="1292" dirty="0">
                <a:latin typeface="Arial" panose="020B0604020202020204" pitchFamily="34" charset="0"/>
                <a:cs typeface="Arial" panose="020B0604020202020204" pitchFamily="34" charset="0"/>
              </a:rPr>
              <a:t>Financial projections</a:t>
            </a:r>
          </a:p>
          <a:p>
            <a:pPr marL="685817" lvl="1" indent="-263776">
              <a:buFont typeface="Arial" panose="020B0604020202020204" pitchFamily="34" charset="0"/>
              <a:buChar char="•"/>
            </a:pPr>
            <a:endParaRPr lang="en-CA" sz="1292" dirty="0">
              <a:latin typeface="Arial" panose="020B0604020202020204" pitchFamily="34" charset="0"/>
              <a:cs typeface="Arial" panose="020B0604020202020204" pitchFamily="34" charset="0"/>
            </a:endParaRPr>
          </a:p>
          <a:p>
            <a:r>
              <a:rPr lang="en-CA" sz="1292" b="1" dirty="0">
                <a:solidFill>
                  <a:srgbClr val="FF6337"/>
                </a:solidFill>
                <a:latin typeface="Arial" panose="020B0604020202020204" pitchFamily="34" charset="0"/>
                <a:cs typeface="Arial" panose="020B0604020202020204" pitchFamily="34" charset="0"/>
              </a:rPr>
              <a:t>Relocating Customers are a Significant Opportunity for Redfin</a:t>
            </a:r>
          </a:p>
          <a:p>
            <a:pPr marL="424972" lvl="1" indent="-298946">
              <a:buFont typeface="Wingdings" charset="2"/>
              <a:buChar char="§"/>
            </a:pPr>
            <a:r>
              <a:rPr lang="en-CA" sz="1292" dirty="0">
                <a:latin typeface="Arial" panose="020B0604020202020204" pitchFamily="34" charset="0"/>
                <a:cs typeface="Arial" panose="020B0604020202020204" pitchFamily="34" charset="0"/>
              </a:rPr>
              <a:t>Relocating customers are a large segment of good contacts</a:t>
            </a:r>
          </a:p>
          <a:p>
            <a:pPr marL="424972" lvl="1" indent="-298946">
              <a:buFont typeface="Wingdings" charset="2"/>
              <a:buChar char="§"/>
            </a:pPr>
            <a:r>
              <a:rPr lang="en-CA" sz="1292" dirty="0">
                <a:latin typeface="Arial" panose="020B0604020202020204" pitchFamily="34" charset="0"/>
                <a:cs typeface="Arial" panose="020B0604020202020204" pitchFamily="34" charset="0"/>
              </a:rPr>
              <a:t>Relocating buyers and sellers are good customers for Redfin</a:t>
            </a:r>
          </a:p>
          <a:p>
            <a:pPr marL="424972" lvl="1" indent="-298946">
              <a:buFont typeface="Wingdings" charset="2"/>
              <a:buChar char="§"/>
            </a:pPr>
            <a:r>
              <a:rPr lang="en-CA" sz="1292" dirty="0">
                <a:latin typeface="Arial" panose="020B0604020202020204" pitchFamily="34" charset="0"/>
                <a:cs typeface="Arial" panose="020B0604020202020204" pitchFamily="34" charset="0"/>
              </a:rPr>
              <a:t>Redfin fails to capture leads among relocating home buyers</a:t>
            </a:r>
          </a:p>
          <a:p>
            <a:pPr marL="424972" lvl="1" indent="-298946">
              <a:buFont typeface="Wingdings" charset="2"/>
              <a:buChar char="§"/>
            </a:pPr>
            <a:r>
              <a:rPr lang="en-CA" sz="1292" dirty="0">
                <a:latin typeface="Arial" panose="020B0604020202020204" pitchFamily="34" charset="0"/>
                <a:cs typeface="Arial" panose="020B0604020202020204" pitchFamily="34" charset="0"/>
              </a:rPr>
              <a:t>Redfin fails to convert relocating customers</a:t>
            </a:r>
          </a:p>
          <a:p>
            <a:pPr marL="424972" lvl="1" indent="-298946">
              <a:buFont typeface="Wingdings" charset="2"/>
              <a:buChar char="§"/>
            </a:pPr>
            <a:r>
              <a:rPr lang="en-CA" sz="1292" dirty="0">
                <a:latin typeface="Arial" panose="020B0604020202020204" pitchFamily="34" charset="0"/>
                <a:cs typeface="Arial" panose="020B0604020202020204" pitchFamily="34" charset="0"/>
              </a:rPr>
              <a:t>Redfin is uniquely positioned to win relocating customers</a:t>
            </a:r>
          </a:p>
        </p:txBody>
      </p:sp>
      <p:sp>
        <p:nvSpPr>
          <p:cNvPr id="18" name="TextBox 17"/>
          <p:cNvSpPr txBox="1"/>
          <p:nvPr/>
        </p:nvSpPr>
        <p:spPr>
          <a:xfrm>
            <a:off x="4569985" y="2007978"/>
            <a:ext cx="4385046" cy="4182876"/>
          </a:xfrm>
          <a:prstGeom prst="rect">
            <a:avLst/>
          </a:prstGeom>
          <a:noFill/>
        </p:spPr>
        <p:txBody>
          <a:bodyPr wrap="square" rtlCol="0" anchor="ctr">
            <a:spAutoFit/>
          </a:bodyPr>
          <a:lstStyle/>
          <a:p>
            <a:pPr marL="952524" indent="-952524"/>
            <a:r>
              <a:rPr lang="en-CA" sz="1292" b="1" dirty="0">
                <a:solidFill>
                  <a:srgbClr val="FF6337"/>
                </a:solidFill>
                <a:latin typeface="Arial" panose="020B0604020202020204" pitchFamily="34" charset="0"/>
                <a:cs typeface="Arial" panose="020B0604020202020204" pitchFamily="34" charset="0"/>
              </a:rPr>
              <a:t>Objective 1: Increase Conversion Rate of Relocating Buyers and Sellers</a:t>
            </a:r>
          </a:p>
          <a:p>
            <a:pPr marL="424972" lvl="1" indent="-298946">
              <a:buFont typeface="Wingdings" charset="2"/>
              <a:buChar char="§"/>
            </a:pPr>
            <a:r>
              <a:rPr lang="en-CA" sz="1292" dirty="0">
                <a:latin typeface="Arial" panose="020B0604020202020204" pitchFamily="34" charset="0"/>
                <a:cs typeface="Arial" panose="020B0604020202020204" pitchFamily="34" charset="0"/>
              </a:rPr>
              <a:t>Improve identification of relocating customers in Agent Tools</a:t>
            </a:r>
          </a:p>
          <a:p>
            <a:pPr marL="424972" lvl="1" indent="-298946">
              <a:buFont typeface="Wingdings" charset="2"/>
              <a:buChar char="§"/>
            </a:pPr>
            <a:r>
              <a:rPr lang="en-CA" sz="1292" dirty="0">
                <a:latin typeface="Arial" panose="020B0604020202020204" pitchFamily="34" charset="0"/>
                <a:cs typeface="Arial" panose="020B0604020202020204" pitchFamily="34" charset="0"/>
              </a:rPr>
              <a:t>Implement a standard referral fee for third-party referrals</a:t>
            </a:r>
          </a:p>
          <a:p>
            <a:pPr marL="424972" lvl="1" indent="-298946">
              <a:buFont typeface="Wingdings" charset="2"/>
              <a:buChar char="§"/>
            </a:pPr>
            <a:r>
              <a:rPr lang="en-CA" sz="1292" dirty="0">
                <a:latin typeface="Arial" panose="020B0604020202020204" pitchFamily="34" charset="0"/>
                <a:cs typeface="Arial" panose="020B0604020202020204" pitchFamily="34" charset="0"/>
              </a:rPr>
              <a:t>Begin offering “Neighborhood Consultations”</a:t>
            </a:r>
          </a:p>
          <a:p>
            <a:pPr marL="424972" lvl="1" indent="-298946">
              <a:buFont typeface="Wingdings" charset="2"/>
              <a:buChar char="§"/>
            </a:pPr>
            <a:r>
              <a:rPr lang="en-CA" sz="1292" dirty="0">
                <a:latin typeface="Arial" panose="020B0604020202020204" pitchFamily="34" charset="0"/>
                <a:cs typeface="Arial" panose="020B0604020202020204" pitchFamily="34" charset="0"/>
              </a:rPr>
              <a:t>Add a “Relocation Coordinator” role</a:t>
            </a:r>
          </a:p>
          <a:p>
            <a:pPr marL="424972" lvl="1" indent="-298946">
              <a:buFont typeface="Wingdings" charset="2"/>
              <a:buChar char="§"/>
            </a:pPr>
            <a:r>
              <a:rPr lang="en-CA" sz="1292" dirty="0">
                <a:latin typeface="Arial" panose="020B0604020202020204" pitchFamily="34" charset="0"/>
                <a:cs typeface="Arial" panose="020B0604020202020204" pitchFamily="34" charset="0"/>
              </a:rPr>
              <a:t>Add relocation content and features to the Redfin website</a:t>
            </a:r>
          </a:p>
          <a:p>
            <a:pPr marL="688748" lvl="3" indent="-298946">
              <a:buFont typeface="Arial" panose="020B0604020202020204" pitchFamily="34" charset="0"/>
              <a:buChar char="•"/>
            </a:pPr>
            <a:r>
              <a:rPr lang="en-CA" sz="1108" dirty="0">
                <a:latin typeface="Arial" panose="020B0604020202020204" pitchFamily="34" charset="0"/>
                <a:cs typeface="Arial" panose="020B0604020202020204" pitchFamily="34" charset="0"/>
              </a:rPr>
              <a:t>Enable relocating customers to contact agents in their destination city</a:t>
            </a:r>
          </a:p>
          <a:p>
            <a:pPr marL="688748" lvl="3" indent="-298946">
              <a:buFont typeface="Arial" panose="020B0604020202020204" pitchFamily="34" charset="0"/>
              <a:buChar char="•"/>
            </a:pPr>
            <a:r>
              <a:rPr lang="en-CA" sz="1108" dirty="0">
                <a:latin typeface="Arial" panose="020B0604020202020204" pitchFamily="34" charset="0"/>
                <a:cs typeface="Arial" panose="020B0604020202020204" pitchFamily="34" charset="0"/>
              </a:rPr>
              <a:t>Add website content for relocating customers</a:t>
            </a:r>
          </a:p>
          <a:p>
            <a:pPr lvl="2"/>
            <a:endParaRPr lang="en-CA" sz="1292" dirty="0">
              <a:latin typeface="Arial" panose="020B0604020202020204" pitchFamily="34" charset="0"/>
              <a:cs typeface="Arial" panose="020B0604020202020204" pitchFamily="34" charset="0"/>
            </a:endParaRPr>
          </a:p>
          <a:p>
            <a:pPr marL="1011141" indent="-1011141"/>
            <a:r>
              <a:rPr lang="en-CA" sz="1292" b="1" dirty="0">
                <a:solidFill>
                  <a:srgbClr val="FF6337"/>
                </a:solidFill>
                <a:latin typeface="Arial" panose="020B0604020202020204" pitchFamily="34" charset="0"/>
                <a:cs typeface="Arial" panose="020B0604020202020204" pitchFamily="34" charset="0"/>
              </a:rPr>
              <a:t>Objective 2:  Generate Leads Among Relocating             Buyers and Sellers</a:t>
            </a:r>
          </a:p>
          <a:p>
            <a:pPr marL="424972" lvl="1" indent="-298946">
              <a:buFont typeface="Wingdings" charset="2"/>
              <a:buChar char="§"/>
            </a:pPr>
            <a:r>
              <a:rPr lang="en-CA" sz="1292" dirty="0">
                <a:latin typeface="Arial" panose="020B0604020202020204" pitchFamily="34" charset="0"/>
                <a:cs typeface="Arial" panose="020B0604020202020204" pitchFamily="34" charset="0"/>
              </a:rPr>
              <a:t>Partner with MOVE Guides</a:t>
            </a:r>
          </a:p>
          <a:p>
            <a:pPr marL="424972" lvl="1" indent="-298946">
              <a:buFont typeface="Wingdings" charset="2"/>
              <a:buChar char="§"/>
            </a:pPr>
            <a:r>
              <a:rPr lang="en-CA" sz="1292" dirty="0">
                <a:latin typeface="Arial" panose="020B0604020202020204" pitchFamily="34" charset="0"/>
                <a:cs typeface="Arial" panose="020B0604020202020204" pitchFamily="34" charset="0"/>
              </a:rPr>
              <a:t>Begin targeted consumer marketing of relocating customers</a:t>
            </a:r>
          </a:p>
          <a:p>
            <a:pPr marL="424972" lvl="1" indent="-298946">
              <a:buFont typeface="Wingdings" charset="2"/>
              <a:buChar char="§"/>
            </a:pPr>
            <a:r>
              <a:rPr lang="en-CA" sz="1292" dirty="0">
                <a:latin typeface="Arial" panose="020B0604020202020204" pitchFamily="34" charset="0"/>
                <a:cs typeface="Arial" panose="020B0604020202020204" pitchFamily="34" charset="0"/>
              </a:rPr>
              <a:t>Partner with corporate talent recruiters</a:t>
            </a:r>
          </a:p>
          <a:p>
            <a:pPr marL="424972" lvl="1" indent="-298946">
              <a:buFont typeface="Wingdings" charset="2"/>
              <a:buChar char="§"/>
            </a:pPr>
            <a:r>
              <a:rPr lang="en-CA" sz="1292" dirty="0">
                <a:latin typeface="Arial" panose="020B0604020202020204" pitchFamily="34" charset="0"/>
                <a:cs typeface="Arial" panose="020B0604020202020204" pitchFamily="34" charset="0"/>
              </a:rPr>
              <a:t>Begin a Redfin Business Ambassador program</a:t>
            </a:r>
            <a:endParaRPr lang="en-CA" sz="1292" b="1" dirty="0">
              <a:latin typeface="Arial" panose="020B0604020202020204" pitchFamily="34" charset="0"/>
              <a:cs typeface="Arial" panose="020B0604020202020204" pitchFamily="34" charset="0"/>
            </a:endParaRPr>
          </a:p>
        </p:txBody>
      </p:sp>
      <p:sp>
        <p:nvSpPr>
          <p:cNvPr id="19" name="Rectangle 18"/>
          <p:cNvSpPr/>
          <p:nvPr/>
        </p:nvSpPr>
        <p:spPr>
          <a:xfrm>
            <a:off x="4604443" y="4729740"/>
            <a:ext cx="4333130" cy="438451"/>
          </a:xfrm>
          <a:prstGeom prst="rect">
            <a:avLst/>
          </a:prstGeom>
          <a:noFill/>
          <a:ln w="28575">
            <a:solidFill>
              <a:srgbClr val="FF63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13" name="Parallelogram 12"/>
          <p:cNvSpPr/>
          <p:nvPr/>
        </p:nvSpPr>
        <p:spPr>
          <a:xfrm>
            <a:off x="94852" y="1490510"/>
            <a:ext cx="8440614" cy="474027"/>
          </a:xfrm>
          <a:prstGeom prst="parallelogram">
            <a:avLst/>
          </a:prstGeom>
          <a:solidFill>
            <a:srgbClr val="FF63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6" name="Content Placeholder 1"/>
          <p:cNvSpPr txBox="1">
            <a:spLocks/>
          </p:cNvSpPr>
          <p:nvPr/>
        </p:nvSpPr>
        <p:spPr>
          <a:xfrm>
            <a:off x="1928" y="1491251"/>
            <a:ext cx="7876009" cy="474026"/>
          </a:xfrm>
          <a:prstGeom prst="rect">
            <a:avLst/>
          </a:prstGeom>
          <a:solidFill>
            <a:srgbClr val="FF6337"/>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18348"/>
            <a:r>
              <a:rPr lang="en-CA" sz="1348" dirty="0">
                <a:solidFill>
                  <a:schemeClr val="bg1"/>
                </a:solidFill>
              </a:rPr>
              <a:t>THE BENEFITS OF AN EXPLICIT STRUCTURE</a:t>
            </a:r>
          </a:p>
        </p:txBody>
      </p:sp>
    </p:spTree>
    <p:extLst>
      <p:ext uri="{BB962C8B-B14F-4D97-AF65-F5344CB8AC3E}">
        <p14:creationId xmlns:p14="http://schemas.microsoft.com/office/powerpoint/2010/main" val="9710708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922923" y="2027191"/>
            <a:ext cx="7408095" cy="1422441"/>
          </a:xfrm>
          <a:prstGeom prst="rect">
            <a:avLst/>
          </a:prstGeom>
          <a:solidFill>
            <a:srgbClr val="E2E2E2"/>
          </a:solidFill>
          <a:ln>
            <a:noFill/>
          </a:ln>
        </p:spPr>
        <p:txBody>
          <a:bodyPr wrap="square">
            <a:spAutoFit/>
          </a:bodyPr>
          <a:lstStyle/>
          <a:p>
            <a:pPr>
              <a:lnSpc>
                <a:spcPct val="130000"/>
              </a:lnSpc>
            </a:pPr>
            <a:endParaRPr lang="en-US" sz="1662" dirty="0">
              <a:latin typeface="Arial"/>
              <a:ea typeface="Cambria" charset="0"/>
              <a:cs typeface="Arial"/>
            </a:endParaRPr>
          </a:p>
          <a:p>
            <a:pPr>
              <a:lnSpc>
                <a:spcPct val="130000"/>
              </a:lnSpc>
            </a:pPr>
            <a:endParaRPr lang="en-US" sz="1662" dirty="0">
              <a:latin typeface="Arial"/>
              <a:ea typeface="Cambria" charset="0"/>
              <a:cs typeface="Arial"/>
            </a:endParaRPr>
          </a:p>
          <a:p>
            <a:pPr>
              <a:lnSpc>
                <a:spcPct val="130000"/>
              </a:lnSpc>
            </a:pPr>
            <a:endParaRPr lang="en-US" sz="1662" dirty="0">
              <a:latin typeface="Arial"/>
              <a:ea typeface="Cambria" charset="0"/>
              <a:cs typeface="Arial"/>
            </a:endParaRP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24701" y="2027190"/>
            <a:ext cx="598219" cy="1416517"/>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2" name="Rectangle 1"/>
          <p:cNvSpPr/>
          <p:nvPr/>
        </p:nvSpPr>
        <p:spPr>
          <a:xfrm>
            <a:off x="922921" y="2458597"/>
            <a:ext cx="5386411" cy="490134"/>
          </a:xfrm>
          <a:prstGeom prst="rect">
            <a:avLst/>
          </a:prstGeom>
        </p:spPr>
        <p:txBody>
          <a:bodyPr wrap="none">
            <a:spAutoFit/>
          </a:bodyPr>
          <a:lstStyle/>
          <a:p>
            <a:r>
              <a:rPr lang="en-US" sz="2585" b="1" dirty="0">
                <a:solidFill>
                  <a:srgbClr val="FF6337"/>
                </a:solidFill>
                <a:latin typeface="Arial"/>
                <a:cs typeface="Arial"/>
              </a:rPr>
              <a:t>How do bad documents happen?</a:t>
            </a:r>
          </a:p>
        </p:txBody>
      </p:sp>
      <p:sp>
        <p:nvSpPr>
          <p:cNvPr id="12" name="Rectangle 16"/>
          <p:cNvSpPr/>
          <p:nvPr/>
        </p:nvSpPr>
        <p:spPr>
          <a:xfrm>
            <a:off x="0" y="2027191"/>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5398510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331098" y="2129326"/>
            <a:ext cx="7491566" cy="535468"/>
          </a:xfrm>
          <a:prstGeom prst="rect">
            <a:avLst/>
          </a:prstGeom>
        </p:spPr>
        <p:txBody>
          <a:bodyPr wrap="square">
            <a:spAutoFit/>
          </a:bodyPr>
          <a:lstStyle/>
          <a:p>
            <a:pPr>
              <a:lnSpc>
                <a:spcPct val="130000"/>
              </a:lnSpc>
            </a:pPr>
            <a:r>
              <a:rPr lang="en-US" sz="2215" dirty="0">
                <a:solidFill>
                  <a:schemeClr val="bg1"/>
                </a:solidFill>
                <a:latin typeface="Arial" charset="0"/>
                <a:ea typeface="Arial" charset="0"/>
                <a:cs typeface="Arial" charset="0"/>
              </a:rPr>
              <a:t>How</a:t>
            </a:r>
            <a:r>
              <a:rPr lang="en-US" sz="2215" b="1" dirty="0">
                <a:solidFill>
                  <a:schemeClr val="bg1"/>
                </a:solidFill>
                <a:latin typeface="Arial" charset="0"/>
                <a:ea typeface="Arial" charset="0"/>
                <a:cs typeface="Arial" charset="0"/>
              </a:rPr>
              <a:t> </a:t>
            </a:r>
            <a:r>
              <a:rPr lang="en-US" sz="2215" b="1" dirty="0">
                <a:solidFill>
                  <a:schemeClr val="tx2"/>
                </a:solidFill>
                <a:latin typeface="Arial" charset="0"/>
                <a:ea typeface="Arial" charset="0"/>
                <a:cs typeface="Arial" charset="0"/>
              </a:rPr>
              <a:t>not</a:t>
            </a:r>
            <a:r>
              <a:rPr lang="en-US" sz="2215" b="1" dirty="0">
                <a:solidFill>
                  <a:schemeClr val="bg1"/>
                </a:solidFill>
                <a:latin typeface="Arial" charset="0"/>
                <a:ea typeface="Arial" charset="0"/>
                <a:cs typeface="Arial" charset="0"/>
              </a:rPr>
              <a:t> </a:t>
            </a:r>
            <a:r>
              <a:rPr lang="en-US" sz="2215" dirty="0">
                <a:solidFill>
                  <a:schemeClr val="bg1"/>
                </a:solidFill>
                <a:latin typeface="Arial" charset="0"/>
                <a:ea typeface="Arial" charset="0"/>
                <a:cs typeface="Arial" charset="0"/>
              </a:rPr>
              <a:t>to write a document</a:t>
            </a:r>
          </a:p>
        </p:txBody>
      </p:sp>
      <p:cxnSp>
        <p:nvCxnSpPr>
          <p:cNvPr id="22" name="Straight Connector 21"/>
          <p:cNvCxnSpPr/>
          <p:nvPr/>
        </p:nvCxnSpPr>
        <p:spPr>
          <a:xfrm>
            <a:off x="86899" y="229082"/>
            <a:ext cx="2395187" cy="6365149"/>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414180" y="3043718"/>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dirty="0">
                <a:latin typeface="Arial" panose="020B0604020202020204" pitchFamily="34" charset="0"/>
                <a:cs typeface="Arial" panose="020B0604020202020204" pitchFamily="34" charset="0"/>
              </a:rPr>
              <a:t>The Brain Dump</a:t>
            </a:r>
          </a:p>
        </p:txBody>
      </p:sp>
      <p:sp>
        <p:nvSpPr>
          <p:cNvPr id="26" name="TextBox 25"/>
          <p:cNvSpPr txBox="1"/>
          <p:nvPr/>
        </p:nvSpPr>
        <p:spPr>
          <a:xfrm>
            <a:off x="1560486" y="3401179"/>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dirty="0">
                <a:latin typeface="Arial" panose="020B0604020202020204" pitchFamily="34" charset="0"/>
                <a:cs typeface="Arial" panose="020B0604020202020204" pitchFamily="34" charset="0"/>
              </a:rPr>
              <a:t>The Curse of Knowledge </a:t>
            </a:r>
          </a:p>
        </p:txBody>
      </p:sp>
      <p:sp>
        <p:nvSpPr>
          <p:cNvPr id="27" name="TextBox 26"/>
          <p:cNvSpPr txBox="1"/>
          <p:nvPr/>
        </p:nvSpPr>
        <p:spPr>
          <a:xfrm>
            <a:off x="1706792" y="3758641"/>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dirty="0">
                <a:latin typeface="Arial" panose="020B0604020202020204" pitchFamily="34" charset="0"/>
                <a:cs typeface="Arial" panose="020B0604020202020204" pitchFamily="34" charset="0"/>
              </a:rPr>
              <a:t>Trying to strategize in your head</a:t>
            </a:r>
          </a:p>
        </p:txBody>
      </p:sp>
      <p:sp>
        <p:nvSpPr>
          <p:cNvPr id="9" name="TextBox 8"/>
          <p:cNvSpPr txBox="1"/>
          <p:nvPr/>
        </p:nvSpPr>
        <p:spPr>
          <a:xfrm>
            <a:off x="1853097" y="4108024"/>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dirty="0">
                <a:latin typeface="Arial" panose="020B0604020202020204" pitchFamily="34" charset="0"/>
                <a:cs typeface="Arial" panose="020B0604020202020204" pitchFamily="34" charset="0"/>
              </a:rPr>
              <a:t>Facts without meaning</a:t>
            </a:r>
          </a:p>
        </p:txBody>
      </p:sp>
    </p:spTree>
    <p:extLst>
      <p:ext uri="{BB962C8B-B14F-4D97-AF65-F5344CB8AC3E}">
        <p14:creationId xmlns:p14="http://schemas.microsoft.com/office/powerpoint/2010/main" val="48085785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79" y="2456232"/>
            <a:ext cx="1718740" cy="433196"/>
          </a:xfrm>
          <a:prstGeom prst="rect">
            <a:avLst/>
          </a:prstGeom>
        </p:spPr>
        <p:txBody>
          <a:bodyPr wrap="none">
            <a:spAutoFit/>
          </a:bodyPr>
          <a:lstStyle/>
          <a:p>
            <a:r>
              <a:rPr lang="en-US" sz="2215" b="1" dirty="0">
                <a:solidFill>
                  <a:srgbClr val="FF6337"/>
                </a:solidFill>
                <a:latin typeface="Arial"/>
                <a:ea typeface="Cambria" charset="0"/>
                <a:cs typeface="Arial"/>
              </a:rPr>
              <a:t> Mistake 1: </a:t>
            </a:r>
            <a:endParaRPr lang="en-CA" sz="2215" dirty="0"/>
          </a:p>
        </p:txBody>
      </p:sp>
      <p:sp>
        <p:nvSpPr>
          <p:cNvPr id="3" name="Rectangle 2"/>
          <p:cNvSpPr/>
          <p:nvPr/>
        </p:nvSpPr>
        <p:spPr>
          <a:xfrm>
            <a:off x="2291001" y="2481116"/>
            <a:ext cx="5854066" cy="376385"/>
          </a:xfrm>
          <a:prstGeom prst="rect">
            <a:avLst/>
          </a:prstGeom>
        </p:spPr>
        <p:txBody>
          <a:bodyPr wrap="square" anchor="ctr">
            <a:spAutoFit/>
          </a:bodyPr>
          <a:lstStyle/>
          <a:p>
            <a:r>
              <a:rPr lang="en-CA" sz="1846" dirty="0">
                <a:latin typeface="Arial" panose="020B0604020202020204" pitchFamily="34" charset="0"/>
                <a:cs typeface="Arial" panose="020B0604020202020204" pitchFamily="34" charset="0"/>
              </a:rPr>
              <a:t>The Brain Dump</a:t>
            </a:r>
            <a:endParaRPr lang="en-CA" sz="1846" b="1" dirty="0">
              <a:latin typeface="Arial" panose="020B0604020202020204" pitchFamily="34" charset="0"/>
              <a:cs typeface="Arial" panose="020B0604020202020204" pitchFamily="34" charset="0"/>
            </a:endParaRP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3262850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79" y="2456232"/>
            <a:ext cx="1718740" cy="433196"/>
          </a:xfrm>
          <a:prstGeom prst="rect">
            <a:avLst/>
          </a:prstGeom>
        </p:spPr>
        <p:txBody>
          <a:bodyPr wrap="none">
            <a:spAutoFit/>
          </a:bodyPr>
          <a:lstStyle/>
          <a:p>
            <a:r>
              <a:rPr lang="en-US" sz="2215" b="1" dirty="0">
                <a:solidFill>
                  <a:srgbClr val="FF6337"/>
                </a:solidFill>
                <a:latin typeface="Arial"/>
                <a:ea typeface="Cambria" charset="0"/>
                <a:cs typeface="Arial"/>
              </a:rPr>
              <a:t> Mistake 2: </a:t>
            </a:r>
            <a:endParaRPr lang="en-CA" sz="2215" dirty="0"/>
          </a:p>
        </p:txBody>
      </p:sp>
      <p:sp>
        <p:nvSpPr>
          <p:cNvPr id="3" name="Rectangle 2"/>
          <p:cNvSpPr/>
          <p:nvPr/>
        </p:nvSpPr>
        <p:spPr>
          <a:xfrm>
            <a:off x="2291001" y="2481116"/>
            <a:ext cx="5854066" cy="376385"/>
          </a:xfrm>
          <a:prstGeom prst="rect">
            <a:avLst/>
          </a:prstGeom>
        </p:spPr>
        <p:txBody>
          <a:bodyPr wrap="square" anchor="ctr">
            <a:spAutoFit/>
          </a:bodyPr>
          <a:lstStyle/>
          <a:p>
            <a:r>
              <a:rPr lang="en-CA" sz="1846" dirty="0">
                <a:latin typeface="Arial" panose="020B0604020202020204" pitchFamily="34" charset="0"/>
                <a:cs typeface="Arial" panose="020B0604020202020204" pitchFamily="34" charset="0"/>
              </a:rPr>
              <a:t>The Curse of Knowledge</a:t>
            </a:r>
            <a:endParaRPr lang="en-CA" sz="1846" b="1" dirty="0">
              <a:latin typeface="Arial" panose="020B0604020202020204" pitchFamily="34" charset="0"/>
              <a:cs typeface="Arial" panose="020B0604020202020204" pitchFamily="34" charset="0"/>
            </a:endParaRP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46876327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79" y="2456232"/>
            <a:ext cx="1718740" cy="433196"/>
          </a:xfrm>
          <a:prstGeom prst="rect">
            <a:avLst/>
          </a:prstGeom>
        </p:spPr>
        <p:txBody>
          <a:bodyPr wrap="none">
            <a:spAutoFit/>
          </a:bodyPr>
          <a:lstStyle/>
          <a:p>
            <a:r>
              <a:rPr lang="en-US" sz="2215" b="1" dirty="0">
                <a:solidFill>
                  <a:srgbClr val="FF6337"/>
                </a:solidFill>
                <a:latin typeface="Arial"/>
                <a:ea typeface="Cambria" charset="0"/>
                <a:cs typeface="Arial"/>
              </a:rPr>
              <a:t> Mistake 3: </a:t>
            </a:r>
            <a:endParaRPr lang="en-CA" sz="2215" dirty="0"/>
          </a:p>
        </p:txBody>
      </p:sp>
      <p:sp>
        <p:nvSpPr>
          <p:cNvPr id="3" name="Rectangle 2"/>
          <p:cNvSpPr/>
          <p:nvPr/>
        </p:nvSpPr>
        <p:spPr>
          <a:xfrm>
            <a:off x="2291001" y="2481116"/>
            <a:ext cx="5854066" cy="376385"/>
          </a:xfrm>
          <a:prstGeom prst="rect">
            <a:avLst/>
          </a:prstGeom>
        </p:spPr>
        <p:txBody>
          <a:bodyPr wrap="square" anchor="ctr">
            <a:spAutoFit/>
          </a:bodyPr>
          <a:lstStyle/>
          <a:p>
            <a:r>
              <a:rPr lang="en-CA" sz="1846" dirty="0">
                <a:latin typeface="Arial" panose="020B0604020202020204" pitchFamily="34" charset="0"/>
                <a:cs typeface="Arial" panose="020B0604020202020204" pitchFamily="34" charset="0"/>
              </a:rPr>
              <a:t>Trying to strategize in your head</a:t>
            </a:r>
            <a:endParaRPr lang="en-CA" sz="1846" b="1" dirty="0">
              <a:latin typeface="Arial" panose="020B0604020202020204" pitchFamily="34" charset="0"/>
              <a:cs typeface="Arial" panose="020B0604020202020204" pitchFamily="34" charset="0"/>
            </a:endParaRP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3778635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79" y="2456232"/>
            <a:ext cx="1718740" cy="433196"/>
          </a:xfrm>
          <a:prstGeom prst="rect">
            <a:avLst/>
          </a:prstGeom>
        </p:spPr>
        <p:txBody>
          <a:bodyPr wrap="none">
            <a:spAutoFit/>
          </a:bodyPr>
          <a:lstStyle/>
          <a:p>
            <a:r>
              <a:rPr lang="en-US" sz="2215" b="1" dirty="0">
                <a:solidFill>
                  <a:srgbClr val="FF6337"/>
                </a:solidFill>
                <a:latin typeface="Arial"/>
                <a:ea typeface="Cambria" charset="0"/>
                <a:cs typeface="Arial"/>
              </a:rPr>
              <a:t> Mistake 4: </a:t>
            </a:r>
            <a:endParaRPr lang="en-CA" sz="2215" dirty="0"/>
          </a:p>
        </p:txBody>
      </p:sp>
      <p:sp>
        <p:nvSpPr>
          <p:cNvPr id="3" name="Rectangle 2"/>
          <p:cNvSpPr/>
          <p:nvPr/>
        </p:nvSpPr>
        <p:spPr>
          <a:xfrm>
            <a:off x="2291001" y="2481116"/>
            <a:ext cx="5854066" cy="376385"/>
          </a:xfrm>
          <a:prstGeom prst="rect">
            <a:avLst/>
          </a:prstGeom>
        </p:spPr>
        <p:txBody>
          <a:bodyPr wrap="square" anchor="ctr">
            <a:spAutoFit/>
          </a:bodyPr>
          <a:lstStyle/>
          <a:p>
            <a:r>
              <a:rPr lang="en-CA" sz="1846" dirty="0">
                <a:latin typeface="Arial" panose="020B0604020202020204" pitchFamily="34" charset="0"/>
                <a:cs typeface="Arial" panose="020B0604020202020204" pitchFamily="34" charset="0"/>
              </a:rPr>
              <a:t>Facts without meaning</a:t>
            </a:r>
            <a:endParaRPr lang="en-CA" sz="1846" b="1" dirty="0">
              <a:latin typeface="Arial" panose="020B0604020202020204" pitchFamily="34" charset="0"/>
              <a:cs typeface="Arial" panose="020B0604020202020204" pitchFamily="34" charset="0"/>
            </a:endParaRP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83235490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FACTS WITHOUT MEANING</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632175" y="3429000"/>
            <a:ext cx="7511826" cy="1456168"/>
          </a:xfrm>
          <a:prstGeom prst="rect">
            <a:avLst/>
          </a:prstGeom>
          <a:noFill/>
        </p:spPr>
        <p:txBody>
          <a:bodyPr wrap="square" rtlCol="0">
            <a:spAutoFit/>
          </a:bodyPr>
          <a:lstStyle/>
          <a:p>
            <a:pPr marL="263776" indent="-263776">
              <a:buFont typeface="Wingdings" panose="05000000000000000000" pitchFamily="2" charset="2"/>
              <a:buChar char="§"/>
            </a:pPr>
            <a:r>
              <a:rPr lang="en-CA" sz="1477" dirty="0">
                <a:latin typeface="Arial" panose="020B0604020202020204" pitchFamily="34" charset="0"/>
                <a:cs typeface="Arial" panose="020B0604020202020204" pitchFamily="34" charset="0"/>
              </a:rPr>
              <a:t>We </a:t>
            </a:r>
            <a:r>
              <a:rPr lang="en-CA" sz="1477" dirty="0" smtClean="0">
                <a:latin typeface="Arial" panose="020B0604020202020204" pitchFamily="34" charset="0"/>
                <a:cs typeface="Arial" panose="020B0604020202020204" pitchFamily="34" charset="0"/>
              </a:rPr>
              <a:t>all are—that’s </a:t>
            </a:r>
            <a:r>
              <a:rPr lang="en-CA" sz="1477" dirty="0">
                <a:latin typeface="Arial" panose="020B0604020202020204" pitchFamily="34" charset="0"/>
                <a:cs typeface="Arial" panose="020B0604020202020204" pitchFamily="34" charset="0"/>
              </a:rPr>
              <a:t>why we must </a:t>
            </a:r>
            <a:r>
              <a:rPr lang="en-CA" sz="1477" b="1" dirty="0">
                <a:solidFill>
                  <a:srgbClr val="FF6337"/>
                </a:solidFill>
                <a:latin typeface="Arial" panose="020B0604020202020204" pitchFamily="34" charset="0"/>
                <a:cs typeface="Arial" panose="020B0604020202020204" pitchFamily="34" charset="0"/>
              </a:rPr>
              <a:t>separate</a:t>
            </a:r>
            <a:r>
              <a:rPr lang="en-CA" sz="1477" dirty="0">
                <a:latin typeface="Arial" panose="020B0604020202020204" pitchFamily="34" charset="0"/>
                <a:cs typeface="Arial" panose="020B0604020202020204" pitchFamily="34" charset="0"/>
              </a:rPr>
              <a:t> the </a:t>
            </a:r>
            <a:r>
              <a:rPr lang="en-CA" sz="1477" b="1" dirty="0">
                <a:solidFill>
                  <a:srgbClr val="FF6337"/>
                </a:solidFill>
                <a:latin typeface="Arial" panose="020B0604020202020204" pitchFamily="34" charset="0"/>
                <a:cs typeface="Arial" panose="020B0604020202020204" pitchFamily="34" charset="0"/>
              </a:rPr>
              <a:t>thinking file </a:t>
            </a:r>
            <a:r>
              <a:rPr lang="en-CA" sz="1477" dirty="0">
                <a:latin typeface="Arial" panose="020B0604020202020204" pitchFamily="34" charset="0"/>
                <a:cs typeface="Arial" panose="020B0604020202020204" pitchFamily="34" charset="0"/>
              </a:rPr>
              <a:t>from the </a:t>
            </a:r>
            <a:r>
              <a:rPr lang="en-CA" sz="1477" b="1" dirty="0">
                <a:solidFill>
                  <a:srgbClr val="FF6337"/>
                </a:solidFill>
                <a:latin typeface="Arial" panose="020B0604020202020204" pitchFamily="34" charset="0"/>
                <a:cs typeface="Arial" panose="020B0604020202020204" pitchFamily="34" charset="0"/>
              </a:rPr>
              <a:t>final document</a:t>
            </a:r>
          </a:p>
          <a:p>
            <a:pPr marL="328254" indent="-263776">
              <a:buFont typeface="Wingdings" panose="05000000000000000000" pitchFamily="2" charset="2"/>
              <a:buChar char="§"/>
            </a:pPr>
            <a:r>
              <a:rPr lang="en-CA" sz="1477" dirty="0">
                <a:latin typeface="Arial" panose="020B0604020202020204" pitchFamily="34" charset="0"/>
                <a:cs typeface="Arial" panose="020B0604020202020204" pitchFamily="34" charset="0"/>
              </a:rPr>
              <a:t>Writing with the reader in mind requires </a:t>
            </a:r>
            <a:r>
              <a:rPr lang="en-CA" sz="1477" b="1" dirty="0">
                <a:solidFill>
                  <a:srgbClr val="FF6337"/>
                </a:solidFill>
                <a:latin typeface="Arial" panose="020B0604020202020204" pitchFamily="34" charset="0"/>
                <a:cs typeface="Arial" panose="020B0604020202020204" pitchFamily="34" charset="0"/>
              </a:rPr>
              <a:t>inverting that order</a:t>
            </a:r>
            <a:r>
              <a:rPr lang="en-CA" sz="1477" dirty="0">
                <a:latin typeface="Arial" panose="020B0604020202020204" pitchFamily="34" charset="0"/>
                <a:cs typeface="Arial" panose="020B0604020202020204" pitchFamily="34" charset="0"/>
              </a:rPr>
              <a:t> for the reader</a:t>
            </a:r>
          </a:p>
          <a:p>
            <a:pPr marL="416180" indent="-263776">
              <a:buFont typeface="Wingdings" panose="05000000000000000000" pitchFamily="2" charset="2"/>
              <a:buChar char="§"/>
            </a:pPr>
            <a:r>
              <a:rPr lang="en-CA" sz="1477" b="1" dirty="0">
                <a:solidFill>
                  <a:srgbClr val="FF6337"/>
                </a:solidFill>
                <a:latin typeface="Arial" panose="020B0604020202020204" pitchFamily="34" charset="0"/>
                <a:cs typeface="Arial" panose="020B0604020202020204" pitchFamily="34" charset="0"/>
              </a:rPr>
              <a:t>Withholding</a:t>
            </a:r>
            <a:r>
              <a:rPr lang="en-CA" sz="1477" dirty="0">
                <a:latin typeface="Arial" panose="020B0604020202020204" pitchFamily="34" charset="0"/>
                <a:cs typeface="Arial" panose="020B0604020202020204" pitchFamily="34" charset="0"/>
              </a:rPr>
              <a:t> the meaning until the </a:t>
            </a:r>
            <a:r>
              <a:rPr lang="en-CA" sz="1477" b="1" dirty="0">
                <a:solidFill>
                  <a:srgbClr val="FF6337"/>
                </a:solidFill>
                <a:latin typeface="Arial" panose="020B0604020202020204" pitchFamily="34" charset="0"/>
                <a:cs typeface="Arial" panose="020B0604020202020204" pitchFamily="34" charset="0"/>
              </a:rPr>
              <a:t>end</a:t>
            </a:r>
            <a:r>
              <a:rPr lang="en-CA" sz="1477" dirty="0">
                <a:latin typeface="Arial" panose="020B0604020202020204" pitchFamily="34" charset="0"/>
                <a:cs typeface="Arial" panose="020B0604020202020204" pitchFamily="34" charset="0"/>
              </a:rPr>
              <a:t> makes readers </a:t>
            </a:r>
            <a:r>
              <a:rPr lang="en-CA" sz="1477" b="1" dirty="0">
                <a:solidFill>
                  <a:srgbClr val="FF6337"/>
                </a:solidFill>
                <a:latin typeface="Arial" panose="020B0604020202020204" pitchFamily="34" charset="0"/>
                <a:cs typeface="Arial" panose="020B0604020202020204" pitchFamily="34" charset="0"/>
              </a:rPr>
              <a:t>confused</a:t>
            </a:r>
            <a:r>
              <a:rPr lang="en-CA" sz="1477" dirty="0">
                <a:latin typeface="Arial" panose="020B0604020202020204" pitchFamily="34" charset="0"/>
                <a:cs typeface="Arial" panose="020B0604020202020204" pitchFamily="34" charset="0"/>
              </a:rPr>
              <a:t> and </a:t>
            </a:r>
            <a:r>
              <a:rPr lang="en-CA" sz="1477" b="1" dirty="0">
                <a:solidFill>
                  <a:srgbClr val="FF6337"/>
                </a:solidFill>
                <a:latin typeface="Arial" panose="020B0604020202020204" pitchFamily="34" charset="0"/>
                <a:cs typeface="Arial" panose="020B0604020202020204" pitchFamily="34" charset="0"/>
              </a:rPr>
              <a:t>bored</a:t>
            </a:r>
          </a:p>
          <a:p>
            <a:pPr marL="490917" indent="-263776">
              <a:buFont typeface="Wingdings" panose="05000000000000000000" pitchFamily="2" charset="2"/>
              <a:buChar char="§"/>
            </a:pPr>
            <a:r>
              <a:rPr lang="en-CA" sz="1477" dirty="0">
                <a:latin typeface="Arial" panose="020B0604020202020204" pitchFamily="34" charset="0"/>
                <a:cs typeface="Arial" panose="020B0604020202020204" pitchFamily="34" charset="0"/>
              </a:rPr>
              <a:t>Instead we </a:t>
            </a:r>
            <a:r>
              <a:rPr lang="en-CA" sz="1477" b="1" dirty="0">
                <a:solidFill>
                  <a:srgbClr val="FF6337"/>
                </a:solidFill>
                <a:latin typeface="Arial" panose="020B0604020202020204" pitchFamily="34" charset="0"/>
                <a:cs typeface="Arial" panose="020B0604020202020204" pitchFamily="34" charset="0"/>
              </a:rPr>
              <a:t>orient the reader</a:t>
            </a:r>
            <a:r>
              <a:rPr lang="en-CA" sz="1477" dirty="0">
                <a:latin typeface="Arial" panose="020B0604020202020204" pitchFamily="34" charset="0"/>
                <a:cs typeface="Arial" panose="020B0604020202020204" pitchFamily="34" charset="0"/>
              </a:rPr>
              <a:t> by </a:t>
            </a:r>
            <a:r>
              <a:rPr lang="en-CA" sz="1477" b="1" dirty="0">
                <a:solidFill>
                  <a:srgbClr val="FF6337"/>
                </a:solidFill>
                <a:latin typeface="Arial" panose="020B0604020202020204" pitchFamily="34" charset="0"/>
                <a:cs typeface="Arial" panose="020B0604020202020204" pitchFamily="34" charset="0"/>
              </a:rPr>
              <a:t>stating the significance</a:t>
            </a:r>
            <a:r>
              <a:rPr lang="en-CA" sz="1477" dirty="0">
                <a:latin typeface="Arial" panose="020B0604020202020204" pitchFamily="34" charset="0"/>
                <a:cs typeface="Arial" panose="020B0604020202020204" pitchFamily="34" charset="0"/>
              </a:rPr>
              <a:t> at the </a:t>
            </a:r>
            <a:r>
              <a:rPr lang="en-CA" sz="1477" b="1" dirty="0">
                <a:solidFill>
                  <a:srgbClr val="FF6337"/>
                </a:solidFill>
                <a:latin typeface="Arial" panose="020B0604020202020204" pitchFamily="34" charset="0"/>
                <a:cs typeface="Arial" panose="020B0604020202020204" pitchFamily="34" charset="0"/>
              </a:rPr>
              <a:t>beginning</a:t>
            </a:r>
          </a:p>
          <a:p>
            <a:pPr marL="578842" indent="-263776">
              <a:buFont typeface="Wingdings" panose="05000000000000000000" pitchFamily="2" charset="2"/>
              <a:buChar char="§"/>
            </a:pPr>
            <a:r>
              <a:rPr lang="en-CA" sz="1477" b="1" dirty="0">
                <a:solidFill>
                  <a:srgbClr val="FF6337"/>
                </a:solidFill>
                <a:latin typeface="Arial" panose="020B0604020202020204" pitchFamily="34" charset="0"/>
                <a:cs typeface="Arial" panose="020B0604020202020204" pitchFamily="34" charset="0"/>
              </a:rPr>
              <a:t>Until</a:t>
            </a:r>
            <a:r>
              <a:rPr lang="en-CA" sz="1477" dirty="0">
                <a:latin typeface="Arial" panose="020B0604020202020204" pitchFamily="34" charset="0"/>
                <a:cs typeface="Arial" panose="020B0604020202020204" pitchFamily="34" charset="0"/>
              </a:rPr>
              <a:t> the reader </a:t>
            </a:r>
            <a:r>
              <a:rPr lang="en-CA" sz="1477" b="1" dirty="0">
                <a:solidFill>
                  <a:srgbClr val="FF6337"/>
                </a:solidFill>
                <a:latin typeface="Arial" panose="020B0604020202020204" pitchFamily="34" charset="0"/>
                <a:cs typeface="Arial" panose="020B0604020202020204" pitchFamily="34" charset="0"/>
              </a:rPr>
              <a:t>knows</a:t>
            </a:r>
            <a:r>
              <a:rPr lang="en-CA" sz="1477" dirty="0">
                <a:latin typeface="Arial" panose="020B0604020202020204" pitchFamily="34" charset="0"/>
                <a:cs typeface="Arial" panose="020B0604020202020204" pitchFamily="34" charset="0"/>
              </a:rPr>
              <a:t> the meaning, </a:t>
            </a:r>
            <a:r>
              <a:rPr lang="en-CA" sz="1477" b="1" dirty="0">
                <a:solidFill>
                  <a:srgbClr val="FF6337"/>
                </a:solidFill>
                <a:latin typeface="Arial" panose="020B0604020202020204" pitchFamily="34" charset="0"/>
                <a:cs typeface="Arial" panose="020B0604020202020204" pitchFamily="34" charset="0"/>
              </a:rPr>
              <a:t>facts and figures are meaningless</a:t>
            </a:r>
          </a:p>
          <a:p>
            <a:pPr marL="668232" indent="-263776">
              <a:buFont typeface="Wingdings" panose="05000000000000000000" pitchFamily="2" charset="2"/>
              <a:buChar char="§"/>
            </a:pPr>
            <a:r>
              <a:rPr lang="en-CA" sz="1477" b="1" dirty="0">
                <a:solidFill>
                  <a:srgbClr val="FF6337"/>
                </a:solidFill>
                <a:latin typeface="Arial" panose="020B0604020202020204" pitchFamily="34" charset="0"/>
                <a:cs typeface="Arial" panose="020B0604020202020204" pitchFamily="34" charset="0"/>
              </a:rPr>
              <a:t>Stating the meaning</a:t>
            </a:r>
            <a:r>
              <a:rPr lang="en-CA" sz="1477" dirty="0">
                <a:latin typeface="Arial" panose="020B0604020202020204" pitchFamily="34" charset="0"/>
                <a:cs typeface="Arial" panose="020B0604020202020204" pitchFamily="34" charset="0"/>
              </a:rPr>
              <a:t> at the outset </a:t>
            </a:r>
            <a:r>
              <a:rPr lang="en-CA" sz="1477" b="1" dirty="0">
                <a:solidFill>
                  <a:srgbClr val="FF6337"/>
                </a:solidFill>
                <a:latin typeface="Arial" panose="020B0604020202020204" pitchFamily="34" charset="0"/>
                <a:cs typeface="Arial" panose="020B0604020202020204" pitchFamily="34" charset="0"/>
              </a:rPr>
              <a:t>creates context </a:t>
            </a:r>
            <a:r>
              <a:rPr lang="en-CA" sz="1477" dirty="0">
                <a:latin typeface="Arial" panose="020B0604020202020204" pitchFamily="34" charset="0"/>
                <a:cs typeface="Arial" panose="020B0604020202020204" pitchFamily="34" charset="0"/>
              </a:rPr>
              <a:t>for the facts that follow</a:t>
            </a:r>
          </a:p>
        </p:txBody>
      </p:sp>
      <p:sp>
        <p:nvSpPr>
          <p:cNvPr id="2" name="Rectangle 1"/>
          <p:cNvSpPr/>
          <p:nvPr/>
        </p:nvSpPr>
        <p:spPr>
          <a:xfrm>
            <a:off x="2428667" y="837477"/>
            <a:ext cx="4768291" cy="1200137"/>
          </a:xfrm>
          <a:prstGeom prst="rect">
            <a:avLst/>
          </a:prstGeom>
        </p:spPr>
        <p:txBody>
          <a:bodyPr wrap="square">
            <a:spAutoFit/>
          </a:bodyPr>
          <a:lstStyle/>
          <a:p>
            <a:pPr algn="ctr">
              <a:lnSpc>
                <a:spcPct val="130000"/>
              </a:lnSpc>
            </a:pPr>
            <a:r>
              <a:rPr lang="en-CA" sz="1846" dirty="0">
                <a:solidFill>
                  <a:schemeClr val="tx2"/>
                </a:solidFill>
                <a:latin typeface="Arial" charset="0"/>
                <a:ea typeface="Arial" charset="0"/>
                <a:cs typeface="Arial" charset="0"/>
              </a:rPr>
              <a:t>“I think deductively. I’m used to doing </a:t>
            </a:r>
            <a:br>
              <a:rPr lang="en-CA" sz="1846" dirty="0">
                <a:solidFill>
                  <a:schemeClr val="tx2"/>
                </a:solidFill>
                <a:latin typeface="Arial" charset="0"/>
                <a:ea typeface="Arial" charset="0"/>
                <a:cs typeface="Arial" charset="0"/>
              </a:rPr>
            </a:br>
            <a:r>
              <a:rPr lang="en-CA" sz="1846" dirty="0">
                <a:solidFill>
                  <a:schemeClr val="tx2"/>
                </a:solidFill>
                <a:latin typeface="Arial" charset="0"/>
                <a:ea typeface="Arial" charset="0"/>
                <a:cs typeface="Arial" charset="0"/>
              </a:rPr>
              <a:t>fact, fact, fact, and </a:t>
            </a:r>
            <a:r>
              <a:rPr lang="en-CA" sz="1846" b="1" dirty="0">
                <a:solidFill>
                  <a:schemeClr val="tx2"/>
                </a:solidFill>
                <a:latin typeface="Arial" charset="0"/>
                <a:ea typeface="Arial" charset="0"/>
                <a:cs typeface="Arial" charset="0"/>
              </a:rPr>
              <a:t>then</a:t>
            </a:r>
            <a:r>
              <a:rPr lang="en-CA" sz="1846" i="1" dirty="0">
                <a:solidFill>
                  <a:schemeClr val="tx2"/>
                </a:solidFill>
                <a:latin typeface="Arial" charset="0"/>
                <a:ea typeface="Arial" charset="0"/>
                <a:cs typeface="Arial" charset="0"/>
              </a:rPr>
              <a:t> </a:t>
            </a:r>
            <a:r>
              <a:rPr lang="en-CA" sz="1846" dirty="0">
                <a:solidFill>
                  <a:schemeClr val="tx2"/>
                </a:solidFill>
                <a:latin typeface="Arial" charset="0"/>
                <a:ea typeface="Arial" charset="0"/>
                <a:cs typeface="Arial" charset="0"/>
              </a:rPr>
              <a:t>conclusion.” </a:t>
            </a:r>
            <a:r>
              <a:rPr lang="en-CA" sz="1846" dirty="0" smtClean="0">
                <a:solidFill>
                  <a:schemeClr val="tx2"/>
                </a:solidFill>
                <a:latin typeface="Arial" charset="0"/>
                <a:ea typeface="Arial" charset="0"/>
                <a:cs typeface="Arial" charset="0"/>
              </a:rPr>
              <a:t/>
            </a:r>
            <a:br>
              <a:rPr lang="en-CA" sz="1846" dirty="0" smtClean="0">
                <a:solidFill>
                  <a:schemeClr val="tx2"/>
                </a:solidFill>
                <a:latin typeface="Arial" charset="0"/>
                <a:ea typeface="Arial" charset="0"/>
                <a:cs typeface="Arial" charset="0"/>
              </a:rPr>
            </a:br>
            <a:r>
              <a:rPr lang="en-CA" sz="1846" dirty="0" smtClean="0">
                <a:solidFill>
                  <a:schemeClr val="tx2"/>
                </a:solidFill>
                <a:latin typeface="Arial" charset="0"/>
                <a:ea typeface="Arial" charset="0"/>
                <a:cs typeface="Arial" charset="0"/>
              </a:rPr>
              <a:t>—</a:t>
            </a:r>
            <a:r>
              <a:rPr lang="en-CA" sz="1846" dirty="0">
                <a:solidFill>
                  <a:schemeClr val="tx2"/>
                </a:solidFill>
                <a:latin typeface="Arial" charset="0"/>
                <a:ea typeface="Arial" charset="0"/>
                <a:cs typeface="Arial" charset="0"/>
              </a:rPr>
              <a:t>John</a:t>
            </a:r>
          </a:p>
        </p:txBody>
      </p:sp>
    </p:spTree>
    <p:extLst>
      <p:ext uri="{BB962C8B-B14F-4D97-AF65-F5344CB8AC3E}">
        <p14:creationId xmlns:p14="http://schemas.microsoft.com/office/powerpoint/2010/main" val="545549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549995" y="2896650"/>
            <a:ext cx="3653744" cy="944746"/>
          </a:xfrm>
          <a:prstGeom prst="rect">
            <a:avLst/>
          </a:prstGeom>
          <a:noFill/>
        </p:spPr>
        <p:txBody>
          <a:bodyPr wrap="square" rtlCol="0">
            <a:spAutoFit/>
          </a:bodyPr>
          <a:lstStyle/>
          <a:p>
            <a:r>
              <a:rPr lang="en-CA" sz="2954" b="1" dirty="0">
                <a:solidFill>
                  <a:srgbClr val="FF6338"/>
                </a:solidFill>
                <a:latin typeface="Helvetica Neue"/>
              </a:rPr>
              <a:t>Break </a:t>
            </a:r>
          </a:p>
          <a:p>
            <a:r>
              <a:rPr lang="en-CA" sz="2585" dirty="0">
                <a:solidFill>
                  <a:srgbClr val="FF6338"/>
                </a:solidFill>
                <a:latin typeface="Helvetica Neue"/>
              </a:rPr>
              <a:t>10:30 – 10:45 am</a:t>
            </a:r>
          </a:p>
        </p:txBody>
      </p:sp>
      <p:sp>
        <p:nvSpPr>
          <p:cNvPr id="7" name="Rectangle 6"/>
          <p:cNvSpPr/>
          <p:nvPr/>
        </p:nvSpPr>
        <p:spPr>
          <a:xfrm>
            <a:off x="1" y="3123801"/>
            <a:ext cx="5411243"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45832855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331098" y="2129326"/>
            <a:ext cx="7491566" cy="535468"/>
          </a:xfrm>
          <a:prstGeom prst="rect">
            <a:avLst/>
          </a:prstGeom>
        </p:spPr>
        <p:txBody>
          <a:bodyPr wrap="square">
            <a:spAutoFit/>
          </a:bodyPr>
          <a:lstStyle/>
          <a:p>
            <a:pPr>
              <a:lnSpc>
                <a:spcPct val="130000"/>
              </a:lnSpc>
            </a:pPr>
            <a:r>
              <a:rPr lang="en-US" sz="2215" b="1" dirty="0">
                <a:solidFill>
                  <a:schemeClr val="bg1"/>
                </a:solidFill>
                <a:latin typeface="Arial" charset="0"/>
                <a:ea typeface="Arial" charset="0"/>
                <a:cs typeface="Arial" charset="0"/>
              </a:rPr>
              <a:t>Outlining isn’t enough</a:t>
            </a:r>
          </a:p>
        </p:txBody>
      </p:sp>
      <p:sp>
        <p:nvSpPr>
          <p:cNvPr id="25" name="TextBox 24"/>
          <p:cNvSpPr txBox="1"/>
          <p:nvPr/>
        </p:nvSpPr>
        <p:spPr>
          <a:xfrm>
            <a:off x="1552929" y="3043718"/>
            <a:ext cx="6771102" cy="546945"/>
          </a:xfrm>
          <a:prstGeom prst="rect">
            <a:avLst/>
          </a:prstGeom>
          <a:noFill/>
        </p:spPr>
        <p:txBody>
          <a:bodyPr wrap="square" rtlCol="0">
            <a:spAutoFit/>
          </a:bodyPr>
          <a:lstStyle/>
          <a:p>
            <a:pPr>
              <a:lnSpc>
                <a:spcPct val="200000"/>
              </a:lnSpc>
            </a:pPr>
            <a:r>
              <a:rPr lang="en-CA" sz="1477" dirty="0">
                <a:latin typeface="Arial" panose="020B0604020202020204" pitchFamily="34" charset="0"/>
                <a:cs typeface="Arial" panose="020B0604020202020204" pitchFamily="34" charset="0"/>
              </a:rPr>
              <a:t>How do you know what to put in an outline?</a:t>
            </a:r>
          </a:p>
        </p:txBody>
      </p:sp>
      <p:cxnSp>
        <p:nvCxnSpPr>
          <p:cNvPr id="11" name="Straight Connector 10"/>
          <p:cNvCxnSpPr/>
          <p:nvPr/>
        </p:nvCxnSpPr>
        <p:spPr>
          <a:xfrm>
            <a:off x="86899" y="229082"/>
            <a:ext cx="2395187" cy="6365149"/>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439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 y="291220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8" name="TextBox 7"/>
          <p:cNvSpPr txBox="1"/>
          <p:nvPr/>
        </p:nvSpPr>
        <p:spPr>
          <a:xfrm>
            <a:off x="6528218" y="2912205"/>
            <a:ext cx="1566454" cy="546945"/>
          </a:xfrm>
          <a:prstGeom prst="rect">
            <a:avLst/>
          </a:prstGeom>
          <a:noFill/>
        </p:spPr>
        <p:txBody>
          <a:bodyPr wrap="none" rtlCol="0">
            <a:spAutoFit/>
          </a:bodyPr>
          <a:lstStyle/>
          <a:p>
            <a:r>
              <a:rPr lang="en-US" sz="2954" b="1" dirty="0">
                <a:solidFill>
                  <a:srgbClr val="FF6337"/>
                </a:solidFill>
                <a:latin typeface="Helvetica Neue" charset="0"/>
                <a:ea typeface="Helvetica Neue" charset="0"/>
                <a:cs typeface="Helvetica Neue" charset="0"/>
              </a:rPr>
              <a:t>Agenda</a:t>
            </a:r>
          </a:p>
        </p:txBody>
      </p:sp>
    </p:spTree>
    <p:extLst>
      <p:ext uri="{BB962C8B-B14F-4D97-AF65-F5344CB8AC3E}">
        <p14:creationId xmlns:p14="http://schemas.microsoft.com/office/powerpoint/2010/main" val="54988305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331098" y="2129326"/>
            <a:ext cx="7491566" cy="535468"/>
          </a:xfrm>
          <a:prstGeom prst="rect">
            <a:avLst/>
          </a:prstGeom>
        </p:spPr>
        <p:txBody>
          <a:bodyPr wrap="square">
            <a:spAutoFit/>
          </a:bodyPr>
          <a:lstStyle/>
          <a:p>
            <a:pPr>
              <a:lnSpc>
                <a:spcPct val="130000"/>
              </a:lnSpc>
            </a:pPr>
            <a:r>
              <a:rPr lang="en-US" sz="2215" b="1" dirty="0">
                <a:solidFill>
                  <a:schemeClr val="tx2"/>
                </a:solidFill>
                <a:latin typeface="Arial" charset="0"/>
                <a:ea typeface="Arial" charset="0"/>
                <a:cs typeface="Arial" charset="0"/>
              </a:rPr>
              <a:t>Thinking</a:t>
            </a:r>
            <a:r>
              <a:rPr lang="en-US" sz="2215" dirty="0">
                <a:solidFill>
                  <a:schemeClr val="tx2"/>
                </a:solidFill>
                <a:latin typeface="Arial" charset="0"/>
                <a:ea typeface="Arial" charset="0"/>
                <a:cs typeface="Arial" charset="0"/>
              </a:rPr>
              <a:t> </a:t>
            </a:r>
            <a:r>
              <a:rPr lang="en-US" sz="2215" dirty="0">
                <a:solidFill>
                  <a:schemeClr val="bg1"/>
                </a:solidFill>
                <a:latin typeface="Arial" charset="0"/>
                <a:ea typeface="Arial" charset="0"/>
                <a:cs typeface="Arial" charset="0"/>
              </a:rPr>
              <a:t>is the first step to clear writing</a:t>
            </a:r>
          </a:p>
        </p:txBody>
      </p:sp>
      <p:cxnSp>
        <p:nvCxnSpPr>
          <p:cNvPr id="22" name="Straight Connector 21"/>
          <p:cNvCxnSpPr/>
          <p:nvPr/>
        </p:nvCxnSpPr>
        <p:spPr>
          <a:xfrm>
            <a:off x="86899" y="229082"/>
            <a:ext cx="2395187" cy="6365149"/>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414180" y="3043718"/>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dirty="0">
                <a:latin typeface="Arial" panose="020B0604020202020204" pitchFamily="34" charset="0"/>
                <a:cs typeface="Arial" panose="020B0604020202020204" pitchFamily="34" charset="0"/>
              </a:rPr>
              <a:t>The main problem with business writing is a lack of clarity</a:t>
            </a:r>
          </a:p>
        </p:txBody>
      </p:sp>
      <p:sp>
        <p:nvSpPr>
          <p:cNvPr id="26" name="TextBox 25"/>
          <p:cNvSpPr txBox="1"/>
          <p:nvPr/>
        </p:nvSpPr>
        <p:spPr>
          <a:xfrm>
            <a:off x="1560486" y="3401179"/>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dirty="0">
                <a:latin typeface="Arial" panose="020B0604020202020204" pitchFamily="34" charset="0"/>
                <a:cs typeface="Arial" panose="020B0604020202020204" pitchFamily="34" charset="0"/>
              </a:rPr>
              <a:t>Writing is thinking on paper</a:t>
            </a:r>
          </a:p>
        </p:txBody>
      </p:sp>
      <p:sp>
        <p:nvSpPr>
          <p:cNvPr id="27" name="TextBox 26"/>
          <p:cNvSpPr txBox="1"/>
          <p:nvPr/>
        </p:nvSpPr>
        <p:spPr>
          <a:xfrm>
            <a:off x="1706792" y="3758641"/>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dirty="0">
                <a:latin typeface="Arial" panose="020B0604020202020204" pitchFamily="34" charset="0"/>
                <a:cs typeface="Arial" panose="020B0604020202020204" pitchFamily="34" charset="0"/>
              </a:rPr>
              <a:t>Clear thinking → clear writing</a:t>
            </a:r>
          </a:p>
        </p:txBody>
      </p:sp>
    </p:spTree>
    <p:extLst>
      <p:ext uri="{BB962C8B-B14F-4D97-AF65-F5344CB8AC3E}">
        <p14:creationId xmlns:p14="http://schemas.microsoft.com/office/powerpoint/2010/main" val="37752881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331098" y="2129326"/>
            <a:ext cx="7491566" cy="535468"/>
          </a:xfrm>
          <a:prstGeom prst="rect">
            <a:avLst/>
          </a:prstGeom>
        </p:spPr>
        <p:txBody>
          <a:bodyPr wrap="square">
            <a:spAutoFit/>
          </a:bodyPr>
          <a:lstStyle/>
          <a:p>
            <a:pPr>
              <a:lnSpc>
                <a:spcPct val="130000"/>
              </a:lnSpc>
            </a:pPr>
            <a:r>
              <a:rPr lang="en-US" sz="2215" b="1" dirty="0">
                <a:solidFill>
                  <a:schemeClr val="bg1"/>
                </a:solidFill>
                <a:latin typeface="Arial" charset="0"/>
                <a:ea typeface="Arial" charset="0"/>
                <a:cs typeface="Arial" charset="0"/>
              </a:rPr>
              <a:t>How to think analytically</a:t>
            </a:r>
          </a:p>
        </p:txBody>
      </p:sp>
      <p:cxnSp>
        <p:nvCxnSpPr>
          <p:cNvPr id="22" name="Straight Connector 21"/>
          <p:cNvCxnSpPr/>
          <p:nvPr/>
        </p:nvCxnSpPr>
        <p:spPr>
          <a:xfrm>
            <a:off x="86899" y="229082"/>
            <a:ext cx="2395187" cy="6365149"/>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376417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331098" y="2129326"/>
            <a:ext cx="7491566" cy="535468"/>
          </a:xfrm>
          <a:prstGeom prst="rect">
            <a:avLst/>
          </a:prstGeom>
        </p:spPr>
        <p:txBody>
          <a:bodyPr wrap="square">
            <a:spAutoFit/>
          </a:bodyPr>
          <a:lstStyle/>
          <a:p>
            <a:pPr>
              <a:lnSpc>
                <a:spcPct val="130000"/>
              </a:lnSpc>
            </a:pPr>
            <a:r>
              <a:rPr lang="en-US" sz="2215" b="1" dirty="0">
                <a:solidFill>
                  <a:schemeClr val="bg1"/>
                </a:solidFill>
                <a:latin typeface="Arial" charset="0"/>
                <a:ea typeface="Arial" charset="0"/>
                <a:cs typeface="Arial" charset="0"/>
              </a:rPr>
              <a:t>How to think analytically</a:t>
            </a:r>
          </a:p>
        </p:txBody>
      </p:sp>
      <p:cxnSp>
        <p:nvCxnSpPr>
          <p:cNvPr id="22" name="Straight Connector 21"/>
          <p:cNvCxnSpPr/>
          <p:nvPr/>
        </p:nvCxnSpPr>
        <p:spPr>
          <a:xfrm>
            <a:off x="86899" y="229082"/>
            <a:ext cx="2395187" cy="6365149"/>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564493" y="3043718"/>
            <a:ext cx="6759539" cy="546945"/>
          </a:xfrm>
          <a:prstGeom prst="rect">
            <a:avLst/>
          </a:prstGeom>
          <a:noFill/>
        </p:spPr>
        <p:txBody>
          <a:bodyPr wrap="square" rtlCol="0">
            <a:spAutoFit/>
          </a:bodyPr>
          <a:lstStyle/>
          <a:p>
            <a:pPr>
              <a:lnSpc>
                <a:spcPct val="200000"/>
              </a:lnSpc>
            </a:pPr>
            <a:r>
              <a:rPr lang="en-CA" sz="1477" dirty="0">
                <a:latin typeface="Arial" panose="020B0604020202020204" pitchFamily="34" charset="0"/>
                <a:cs typeface="Arial" panose="020B0604020202020204" pitchFamily="34" charset="0"/>
              </a:rPr>
              <a:t>Analytical thinking is the process of asking and answering questions.</a:t>
            </a:r>
          </a:p>
        </p:txBody>
      </p:sp>
    </p:spTree>
    <p:extLst>
      <p:ext uri="{BB962C8B-B14F-4D97-AF65-F5344CB8AC3E}">
        <p14:creationId xmlns:p14="http://schemas.microsoft.com/office/powerpoint/2010/main" val="87281257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80" y="2456232"/>
            <a:ext cx="2932213" cy="433196"/>
          </a:xfrm>
          <a:prstGeom prst="rect">
            <a:avLst/>
          </a:prstGeom>
        </p:spPr>
        <p:txBody>
          <a:bodyPr wrap="none">
            <a:spAutoFit/>
          </a:bodyPr>
          <a:lstStyle/>
          <a:p>
            <a:r>
              <a:rPr lang="en-US" sz="2215" b="1" dirty="0">
                <a:solidFill>
                  <a:srgbClr val="FF6337"/>
                </a:solidFill>
                <a:latin typeface="Arial"/>
                <a:ea typeface="Cambria" charset="0"/>
                <a:cs typeface="Arial"/>
              </a:rPr>
              <a:t> How to write clearly</a:t>
            </a:r>
            <a:endParaRPr lang="en-CA" sz="2215" dirty="0"/>
          </a:p>
        </p:txBody>
      </p:sp>
      <p:sp>
        <p:nvSpPr>
          <p:cNvPr id="3" name="Rectangle 2"/>
          <p:cNvSpPr/>
          <p:nvPr/>
        </p:nvSpPr>
        <p:spPr>
          <a:xfrm>
            <a:off x="1389127" y="3814258"/>
            <a:ext cx="7467738" cy="376385"/>
          </a:xfrm>
          <a:prstGeom prst="rect">
            <a:avLst/>
          </a:prstGeom>
        </p:spPr>
        <p:txBody>
          <a:bodyPr wrap="square" anchor="ctr">
            <a:spAutoFit/>
          </a:bodyPr>
          <a:lstStyle/>
          <a:p>
            <a:r>
              <a:rPr lang="en-US" sz="1846" b="1" dirty="0"/>
              <a:t>asking good questions → good answers → clear thinking → clear writing</a:t>
            </a:r>
            <a:endParaRPr lang="en-CA" sz="1846" b="1" dirty="0">
              <a:latin typeface="Arial" panose="020B0604020202020204" pitchFamily="34" charset="0"/>
              <a:cs typeface="Arial" panose="020B0604020202020204" pitchFamily="34" charset="0"/>
            </a:endParaRP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78830427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 y="2912204"/>
            <a:ext cx="5471327"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8" name="TextBox 7"/>
          <p:cNvSpPr txBox="1"/>
          <p:nvPr/>
        </p:nvSpPr>
        <p:spPr>
          <a:xfrm>
            <a:off x="5733711" y="2714137"/>
            <a:ext cx="3033958" cy="1001556"/>
          </a:xfrm>
          <a:prstGeom prst="rect">
            <a:avLst/>
          </a:prstGeom>
          <a:noFill/>
        </p:spPr>
        <p:txBody>
          <a:bodyPr wrap="square" rtlCol="0">
            <a:spAutoFit/>
          </a:bodyPr>
          <a:lstStyle/>
          <a:p>
            <a:r>
              <a:rPr lang="en-US" sz="2954" b="1" dirty="0">
                <a:solidFill>
                  <a:srgbClr val="FF6337"/>
                </a:solidFill>
                <a:latin typeface="Helvetica Neue" charset="0"/>
                <a:ea typeface="Helvetica Neue" charset="0"/>
                <a:cs typeface="Helvetica Neue" charset="0"/>
              </a:rPr>
              <a:t>A technique for thinking clearly</a:t>
            </a:r>
          </a:p>
        </p:txBody>
      </p:sp>
    </p:spTree>
    <p:extLst>
      <p:ext uri="{BB962C8B-B14F-4D97-AF65-F5344CB8AC3E}">
        <p14:creationId xmlns:p14="http://schemas.microsoft.com/office/powerpoint/2010/main" val="50001484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293865" y="2192630"/>
            <a:ext cx="7491566" cy="461601"/>
          </a:xfrm>
          <a:prstGeom prst="rect">
            <a:avLst/>
          </a:prstGeom>
        </p:spPr>
        <p:txBody>
          <a:bodyPr wrap="square">
            <a:spAutoFit/>
          </a:bodyPr>
          <a:lstStyle/>
          <a:p>
            <a:pPr>
              <a:lnSpc>
                <a:spcPct val="130000"/>
              </a:lnSpc>
            </a:pPr>
            <a:r>
              <a:rPr lang="en-US" sz="1846" b="1" dirty="0">
                <a:solidFill>
                  <a:schemeClr val="bg1"/>
                </a:solidFill>
                <a:latin typeface="Arial" charset="0"/>
                <a:ea typeface="Arial" charset="0"/>
                <a:cs typeface="Arial" charset="0"/>
              </a:rPr>
              <a:t>FIRST STEP: </a:t>
            </a:r>
            <a:r>
              <a:rPr lang="en-US" sz="1846" dirty="0">
                <a:solidFill>
                  <a:schemeClr val="bg1"/>
                </a:solidFill>
                <a:latin typeface="Arial" charset="0"/>
                <a:ea typeface="Arial" charset="0"/>
                <a:cs typeface="Arial" charset="0"/>
              </a:rPr>
              <a:t>Create two separate documents</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495117" y="3113092"/>
            <a:ext cx="7511826" cy="603883"/>
          </a:xfrm>
          <a:prstGeom prst="rect">
            <a:avLst/>
          </a:prstGeom>
          <a:noFill/>
        </p:spPr>
        <p:txBody>
          <a:bodyPr wrap="square" rtlCol="0">
            <a:spAutoFit/>
          </a:bodyPr>
          <a:lstStyle/>
          <a:p>
            <a:pPr marL="316531" indent="-316531">
              <a:lnSpc>
                <a:spcPct val="200000"/>
              </a:lnSpc>
              <a:buFont typeface="+mj-lt"/>
              <a:buAutoNum type="arabicPeriod"/>
            </a:pPr>
            <a:r>
              <a:rPr lang="en-CA" sz="1662" dirty="0">
                <a:latin typeface="Arial" panose="020B0604020202020204" pitchFamily="34" charset="0"/>
                <a:cs typeface="Arial" panose="020B0604020202020204" pitchFamily="34" charset="0"/>
              </a:rPr>
              <a:t>Your</a:t>
            </a:r>
            <a:r>
              <a:rPr lang="en-CA" sz="1662" b="1" dirty="0">
                <a:latin typeface="Arial" panose="020B0604020202020204" pitchFamily="34" charset="0"/>
                <a:cs typeface="Arial" panose="020B0604020202020204" pitchFamily="34" charset="0"/>
              </a:rPr>
              <a:t> </a:t>
            </a:r>
            <a:r>
              <a:rPr lang="en-CA" sz="1662" b="1" dirty="0">
                <a:solidFill>
                  <a:srgbClr val="FF6337"/>
                </a:solidFill>
                <a:latin typeface="Arial" panose="020B0604020202020204" pitchFamily="34" charset="0"/>
                <a:cs typeface="Arial" panose="020B0604020202020204" pitchFamily="34" charset="0"/>
              </a:rPr>
              <a:t>thinking</a:t>
            </a:r>
            <a:r>
              <a:rPr lang="en-CA" sz="1662" b="1" dirty="0">
                <a:latin typeface="Arial" panose="020B0604020202020204" pitchFamily="34" charset="0"/>
                <a:cs typeface="Arial" panose="020B0604020202020204" pitchFamily="34" charset="0"/>
              </a:rPr>
              <a:t> </a:t>
            </a:r>
            <a:r>
              <a:rPr lang="en-CA" sz="1662" dirty="0">
                <a:latin typeface="Arial" panose="020B0604020202020204" pitchFamily="34" charset="0"/>
                <a:cs typeface="Arial" panose="020B0604020202020204" pitchFamily="34" charset="0"/>
              </a:rPr>
              <a:t>file</a:t>
            </a:r>
          </a:p>
        </p:txBody>
      </p:sp>
      <p:sp>
        <p:nvSpPr>
          <p:cNvPr id="26" name="TextBox 25"/>
          <p:cNvSpPr txBox="1"/>
          <p:nvPr/>
        </p:nvSpPr>
        <p:spPr>
          <a:xfrm>
            <a:off x="1687673" y="3616450"/>
            <a:ext cx="7511826" cy="603883"/>
          </a:xfrm>
          <a:prstGeom prst="rect">
            <a:avLst/>
          </a:prstGeom>
          <a:noFill/>
        </p:spPr>
        <p:txBody>
          <a:bodyPr wrap="square" rtlCol="0">
            <a:spAutoFit/>
          </a:bodyPr>
          <a:lstStyle/>
          <a:p>
            <a:pPr marL="316531" indent="-316531">
              <a:lnSpc>
                <a:spcPct val="200000"/>
              </a:lnSpc>
              <a:buFont typeface="+mj-lt"/>
              <a:buAutoNum type="arabicPeriod" startAt="2"/>
            </a:pPr>
            <a:r>
              <a:rPr lang="en-CA" sz="1662" dirty="0">
                <a:latin typeface="Arial" panose="020B0604020202020204" pitchFamily="34" charset="0"/>
                <a:cs typeface="Arial" panose="020B0604020202020204" pitchFamily="34" charset="0"/>
              </a:rPr>
              <a:t>The (first draft of) the </a:t>
            </a:r>
            <a:r>
              <a:rPr lang="en-CA" sz="1662" b="1" dirty="0">
                <a:solidFill>
                  <a:srgbClr val="FF6337"/>
                </a:solidFill>
                <a:latin typeface="Arial" panose="020B0604020202020204" pitchFamily="34" charset="0"/>
                <a:cs typeface="Arial" panose="020B0604020202020204" pitchFamily="34" charset="0"/>
              </a:rPr>
              <a:t>final</a:t>
            </a:r>
            <a:r>
              <a:rPr lang="en-CA" sz="1662" b="1" dirty="0">
                <a:latin typeface="Arial" panose="020B0604020202020204" pitchFamily="34" charset="0"/>
                <a:cs typeface="Arial" panose="020B0604020202020204" pitchFamily="34" charset="0"/>
              </a:rPr>
              <a:t> </a:t>
            </a:r>
            <a:r>
              <a:rPr lang="en-CA" sz="1662" b="1" dirty="0">
                <a:solidFill>
                  <a:srgbClr val="FF6337"/>
                </a:solidFill>
                <a:latin typeface="Arial" panose="020B0604020202020204" pitchFamily="34" charset="0"/>
                <a:cs typeface="Arial" panose="020B0604020202020204" pitchFamily="34" charset="0"/>
              </a:rPr>
              <a:t>document</a:t>
            </a:r>
            <a:r>
              <a:rPr lang="en-CA" sz="1662" dirty="0">
                <a:solidFill>
                  <a:srgbClr val="FF6337"/>
                </a:solidFill>
                <a:latin typeface="Arial" panose="020B0604020202020204" pitchFamily="34" charset="0"/>
                <a:cs typeface="Arial" panose="020B0604020202020204" pitchFamily="34" charset="0"/>
              </a:rPr>
              <a:t> </a:t>
            </a:r>
            <a:r>
              <a:rPr lang="en-CA" sz="1662" dirty="0">
                <a:latin typeface="Arial" panose="020B0604020202020204" pitchFamily="34" charset="0"/>
                <a:cs typeface="Arial" panose="020B0604020202020204" pitchFamily="34" charset="0"/>
              </a:rPr>
              <a:t>you’ll present to the reader</a:t>
            </a:r>
          </a:p>
        </p:txBody>
      </p:sp>
    </p:spTree>
    <p:extLst>
      <p:ext uri="{BB962C8B-B14F-4D97-AF65-F5344CB8AC3E}">
        <p14:creationId xmlns:p14="http://schemas.microsoft.com/office/powerpoint/2010/main" val="336420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293865" y="2192630"/>
            <a:ext cx="7491566" cy="461601"/>
          </a:xfrm>
          <a:prstGeom prst="rect">
            <a:avLst/>
          </a:prstGeom>
        </p:spPr>
        <p:txBody>
          <a:bodyPr wrap="square">
            <a:spAutoFit/>
          </a:bodyPr>
          <a:lstStyle/>
          <a:p>
            <a:pPr>
              <a:lnSpc>
                <a:spcPct val="130000"/>
              </a:lnSpc>
            </a:pPr>
            <a:r>
              <a:rPr lang="en-US" sz="1846" b="1" dirty="0">
                <a:solidFill>
                  <a:schemeClr val="bg1"/>
                </a:solidFill>
                <a:latin typeface="Arial" charset="0"/>
                <a:ea typeface="Arial" charset="0"/>
                <a:cs typeface="Arial" charset="0"/>
              </a:rPr>
              <a:t>Jay Dixit’s Process for Writing Clearly</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414180" y="2939655"/>
            <a:ext cx="7511826" cy="2650084"/>
          </a:xfrm>
          <a:prstGeom prst="rect">
            <a:avLst/>
          </a:prstGeom>
          <a:noFill/>
        </p:spPr>
        <p:txBody>
          <a:bodyPr wrap="square" rtlCol="0">
            <a:spAutoFit/>
          </a:bodyPr>
          <a:lstStyle/>
          <a:p>
            <a:pPr marL="316531" indent="-316531">
              <a:lnSpc>
                <a:spcPct val="200000"/>
              </a:lnSpc>
              <a:buFont typeface="+mj-lt"/>
              <a:buAutoNum type="arabicPeriod"/>
            </a:pPr>
            <a:r>
              <a:rPr lang="en-CA" sz="1662" dirty="0">
                <a:latin typeface="Arial" panose="020B0604020202020204" pitchFamily="34" charset="0"/>
                <a:cs typeface="Arial" panose="020B0604020202020204" pitchFamily="34" charset="0"/>
              </a:rPr>
              <a:t>Think</a:t>
            </a:r>
          </a:p>
          <a:p>
            <a:pPr marL="534878" lvl="1" indent="-316531">
              <a:lnSpc>
                <a:spcPct val="200000"/>
              </a:lnSpc>
              <a:buFont typeface="+mj-lt"/>
              <a:buAutoNum type="arabicPeriod" startAt="2"/>
            </a:pPr>
            <a:r>
              <a:rPr lang="en-CA" sz="1662" dirty="0">
                <a:latin typeface="Arial" panose="020B0604020202020204" pitchFamily="34" charset="0"/>
                <a:cs typeface="Arial" panose="020B0604020202020204" pitchFamily="34" charset="0"/>
              </a:rPr>
              <a:t>Outline</a:t>
            </a:r>
          </a:p>
          <a:p>
            <a:pPr marL="745900" lvl="3" indent="-320928">
              <a:lnSpc>
                <a:spcPct val="200000"/>
              </a:lnSpc>
              <a:buFont typeface="+mj-lt"/>
              <a:buAutoNum type="arabicPeriod" startAt="3"/>
            </a:pPr>
            <a:r>
              <a:rPr lang="en-CA" sz="1662" dirty="0">
                <a:latin typeface="Arial" panose="020B0604020202020204" pitchFamily="34" charset="0"/>
                <a:cs typeface="Arial" panose="020B0604020202020204" pitchFamily="34" charset="0"/>
              </a:rPr>
              <a:t>Write</a:t>
            </a:r>
          </a:p>
          <a:p>
            <a:pPr marL="952524" lvl="4" indent="-320928">
              <a:lnSpc>
                <a:spcPct val="200000"/>
              </a:lnSpc>
              <a:buFont typeface="+mj-lt"/>
              <a:buAutoNum type="arabicPeriod" startAt="4"/>
            </a:pPr>
            <a:r>
              <a:rPr lang="en-CA" sz="1662" dirty="0">
                <a:latin typeface="Arial" panose="020B0604020202020204" pitchFamily="34" charset="0"/>
                <a:cs typeface="Arial" panose="020B0604020202020204" pitchFamily="34" charset="0"/>
              </a:rPr>
              <a:t>Rewrite (for clarity)</a:t>
            </a:r>
          </a:p>
          <a:p>
            <a:pPr marL="1160614" lvl="5" indent="-322393">
              <a:lnSpc>
                <a:spcPct val="200000"/>
              </a:lnSpc>
              <a:buFont typeface="+mj-lt"/>
              <a:buAutoNum type="arabicPeriod" startAt="5"/>
            </a:pPr>
            <a:r>
              <a:rPr lang="en-CA" sz="1662" dirty="0">
                <a:latin typeface="Arial" panose="020B0604020202020204" pitchFamily="34" charset="0"/>
                <a:cs typeface="Arial" panose="020B0604020202020204" pitchFamily="34" charset="0"/>
              </a:rPr>
              <a:t>Trim (for concision)</a:t>
            </a:r>
          </a:p>
        </p:txBody>
      </p:sp>
    </p:spTree>
    <p:extLst>
      <p:ext uri="{BB962C8B-B14F-4D97-AF65-F5344CB8AC3E}">
        <p14:creationId xmlns:p14="http://schemas.microsoft.com/office/powerpoint/2010/main" val="202236258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293865" y="2192630"/>
            <a:ext cx="7491566" cy="461601"/>
          </a:xfrm>
          <a:prstGeom prst="rect">
            <a:avLst/>
          </a:prstGeom>
        </p:spPr>
        <p:txBody>
          <a:bodyPr wrap="square">
            <a:spAutoFit/>
          </a:bodyPr>
          <a:lstStyle/>
          <a:p>
            <a:pPr>
              <a:lnSpc>
                <a:spcPct val="130000"/>
              </a:lnSpc>
            </a:pPr>
            <a:r>
              <a:rPr lang="en-US" sz="1846" b="1" dirty="0">
                <a:solidFill>
                  <a:schemeClr val="bg1"/>
                </a:solidFill>
                <a:latin typeface="Arial" charset="0"/>
                <a:ea typeface="Arial" charset="0"/>
                <a:cs typeface="Arial" charset="0"/>
              </a:rPr>
              <a:t>Jay Dixit’s Process for Writing Clearly</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414180" y="2939655"/>
            <a:ext cx="7511826" cy="3161635"/>
          </a:xfrm>
          <a:prstGeom prst="rect">
            <a:avLst/>
          </a:prstGeom>
          <a:noFill/>
        </p:spPr>
        <p:txBody>
          <a:bodyPr wrap="square" rtlCol="0">
            <a:spAutoFit/>
          </a:bodyPr>
          <a:lstStyle/>
          <a:p>
            <a:pPr marL="316531" indent="-316531">
              <a:lnSpc>
                <a:spcPct val="200000"/>
              </a:lnSpc>
              <a:buFont typeface="+mj-lt"/>
              <a:buAutoNum type="arabicPeriod"/>
            </a:pPr>
            <a:r>
              <a:rPr lang="en-CA" sz="1662" dirty="0">
                <a:latin typeface="Arial" panose="020B0604020202020204" pitchFamily="34" charset="0"/>
                <a:cs typeface="Arial" panose="020B0604020202020204" pitchFamily="34" charset="0"/>
              </a:rPr>
              <a:t>Think strategically and analytically using the Question Method</a:t>
            </a:r>
            <a:r>
              <a:rPr lang="en-CA" sz="1662" b="1" dirty="0">
                <a:latin typeface="Arial" panose="020B0604020202020204" pitchFamily="34" charset="0"/>
                <a:cs typeface="Arial" panose="020B0604020202020204" pitchFamily="34" charset="0"/>
              </a:rPr>
              <a:t>™</a:t>
            </a:r>
          </a:p>
          <a:p>
            <a:pPr marL="534878" lvl="1" indent="-316531">
              <a:lnSpc>
                <a:spcPct val="200000"/>
              </a:lnSpc>
              <a:buFont typeface="+mj-lt"/>
              <a:buAutoNum type="arabicPeriod" startAt="2"/>
            </a:pPr>
            <a:endParaRPr lang="en-CA" sz="1662" dirty="0">
              <a:latin typeface="Arial" panose="020B0604020202020204" pitchFamily="34" charset="0"/>
              <a:cs typeface="Arial" panose="020B0604020202020204" pitchFamily="34" charset="0"/>
            </a:endParaRPr>
          </a:p>
          <a:p>
            <a:pPr marL="956920" lvl="2" indent="-316531">
              <a:lnSpc>
                <a:spcPct val="200000"/>
              </a:lnSpc>
              <a:buFont typeface="+mj-lt"/>
              <a:buAutoNum type="arabicPeriod" startAt="2"/>
            </a:pPr>
            <a:r>
              <a:rPr lang="en-CA" sz="1662" dirty="0">
                <a:latin typeface="Arial" panose="020B0604020202020204" pitchFamily="34" charset="0"/>
                <a:cs typeface="Arial" panose="020B0604020202020204" pitchFamily="34" charset="0"/>
              </a:rPr>
              <a:t>Outline</a:t>
            </a:r>
          </a:p>
          <a:p>
            <a:pPr marL="1167941" lvl="4" indent="-320928">
              <a:lnSpc>
                <a:spcPct val="200000"/>
              </a:lnSpc>
              <a:buFont typeface="+mj-lt"/>
              <a:buAutoNum type="arabicPeriod" startAt="3"/>
            </a:pPr>
            <a:r>
              <a:rPr lang="en-CA" sz="1662" dirty="0">
                <a:latin typeface="Arial" panose="020B0604020202020204" pitchFamily="34" charset="0"/>
                <a:cs typeface="Arial" panose="020B0604020202020204" pitchFamily="34" charset="0"/>
              </a:rPr>
              <a:t>Write</a:t>
            </a:r>
          </a:p>
          <a:p>
            <a:pPr marL="1374565" lvl="5" indent="-320928">
              <a:lnSpc>
                <a:spcPct val="200000"/>
              </a:lnSpc>
              <a:buFont typeface="+mj-lt"/>
              <a:buAutoNum type="arabicPeriod" startAt="4"/>
            </a:pPr>
            <a:r>
              <a:rPr lang="en-CA" sz="1662" dirty="0">
                <a:latin typeface="Arial" panose="020B0604020202020204" pitchFamily="34" charset="0"/>
                <a:cs typeface="Arial" panose="020B0604020202020204" pitchFamily="34" charset="0"/>
              </a:rPr>
              <a:t>Rewrite (for clarity)</a:t>
            </a:r>
          </a:p>
          <a:p>
            <a:pPr marL="1582655" lvl="6" indent="-322393">
              <a:lnSpc>
                <a:spcPct val="200000"/>
              </a:lnSpc>
              <a:buFont typeface="+mj-lt"/>
              <a:buAutoNum type="arabicPeriod" startAt="5"/>
            </a:pPr>
            <a:r>
              <a:rPr lang="en-CA" sz="1662" dirty="0">
                <a:latin typeface="Arial" panose="020B0604020202020204" pitchFamily="34" charset="0"/>
                <a:cs typeface="Arial" panose="020B0604020202020204" pitchFamily="34" charset="0"/>
              </a:rPr>
              <a:t>Trim (for concision)</a:t>
            </a:r>
          </a:p>
        </p:txBody>
      </p:sp>
      <p:sp>
        <p:nvSpPr>
          <p:cNvPr id="2" name="Rectangle 1"/>
          <p:cNvSpPr/>
          <p:nvPr/>
        </p:nvSpPr>
        <p:spPr>
          <a:xfrm>
            <a:off x="2259997" y="3437673"/>
            <a:ext cx="4572000" cy="603883"/>
          </a:xfrm>
          <a:prstGeom prst="rect">
            <a:avLst/>
          </a:prstGeom>
        </p:spPr>
        <p:txBody>
          <a:bodyPr>
            <a:spAutoFit/>
          </a:bodyPr>
          <a:lstStyle/>
          <a:p>
            <a:pPr marL="263776" indent="-263776">
              <a:buFont typeface="Arial" charset="0"/>
              <a:buChar char="•"/>
            </a:pPr>
            <a:r>
              <a:rPr lang="en-US" sz="1662" dirty="0">
                <a:solidFill>
                  <a:prstClr val="black"/>
                </a:solidFill>
                <a:latin typeface="Arial" charset="0"/>
                <a:ea typeface="Arial" charset="0"/>
                <a:cs typeface="Arial" charset="0"/>
              </a:rPr>
              <a:t>Ask the right questions</a:t>
            </a:r>
          </a:p>
          <a:p>
            <a:pPr marL="263776" indent="-263776">
              <a:buFont typeface="Arial" charset="0"/>
              <a:buChar char="•"/>
            </a:pPr>
            <a:r>
              <a:rPr lang="en-US" sz="1662" dirty="0">
                <a:solidFill>
                  <a:prstClr val="black"/>
                </a:solidFill>
                <a:latin typeface="Arial" charset="0"/>
                <a:ea typeface="Arial" charset="0"/>
                <a:cs typeface="Arial" charset="0"/>
              </a:rPr>
              <a:t>Answer those questions</a:t>
            </a:r>
            <a:endParaRPr lang="en-US" sz="1662" dirty="0">
              <a:latin typeface="Arial" charset="0"/>
              <a:ea typeface="Arial" charset="0"/>
              <a:cs typeface="Arial" charset="0"/>
            </a:endParaRPr>
          </a:p>
        </p:txBody>
      </p:sp>
    </p:spTree>
    <p:extLst>
      <p:ext uri="{BB962C8B-B14F-4D97-AF65-F5344CB8AC3E}">
        <p14:creationId xmlns:p14="http://schemas.microsoft.com/office/powerpoint/2010/main" val="131836989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79" y="2456232"/>
            <a:ext cx="5896166" cy="433196"/>
          </a:xfrm>
          <a:prstGeom prst="rect">
            <a:avLst/>
          </a:prstGeom>
        </p:spPr>
        <p:txBody>
          <a:bodyPr wrap="none">
            <a:spAutoFit/>
          </a:bodyPr>
          <a:lstStyle/>
          <a:p>
            <a:r>
              <a:rPr lang="en-US" sz="2215" b="1" dirty="0">
                <a:solidFill>
                  <a:srgbClr val="FF6337"/>
                </a:solidFill>
                <a:latin typeface="Arial"/>
                <a:ea typeface="Cambria" charset="0"/>
                <a:cs typeface="Arial"/>
              </a:rPr>
              <a:t> How do you know what questions to ask?</a:t>
            </a:r>
            <a:endParaRPr lang="en-CA" sz="2215" dirty="0"/>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42619936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263769"/>
            <a:ext cx="9144000" cy="5890457"/>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28" name="Rectangle 27"/>
          <p:cNvSpPr/>
          <p:nvPr/>
        </p:nvSpPr>
        <p:spPr>
          <a:xfrm>
            <a:off x="1" y="703774"/>
            <a:ext cx="6131938" cy="5982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Parallelogram 6"/>
          <p:cNvSpPr/>
          <p:nvPr/>
        </p:nvSpPr>
        <p:spPr>
          <a:xfrm>
            <a:off x="92925" y="1453895"/>
            <a:ext cx="8440614" cy="474027"/>
          </a:xfrm>
          <a:prstGeom prst="parallelogram">
            <a:avLst/>
          </a:prstGeom>
          <a:solidFill>
            <a:srgbClr val="FF63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1" name="Content Placeholder 1"/>
          <p:cNvSpPr txBox="1">
            <a:spLocks/>
          </p:cNvSpPr>
          <p:nvPr/>
        </p:nvSpPr>
        <p:spPr>
          <a:xfrm>
            <a:off x="0" y="1454636"/>
            <a:ext cx="7876009" cy="474026"/>
          </a:xfrm>
          <a:prstGeom prst="rect">
            <a:avLst/>
          </a:prstGeom>
          <a:solidFill>
            <a:srgbClr val="FF6337"/>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18348"/>
            <a:r>
              <a:rPr lang="en-CA" sz="1348" dirty="0">
                <a:solidFill>
                  <a:schemeClr val="bg1"/>
                </a:solidFill>
              </a:rPr>
              <a:t> JAY DIXIT’S QUESTION METHOD™</a:t>
            </a:r>
          </a:p>
        </p:txBody>
      </p:sp>
    </p:spTree>
    <p:extLst>
      <p:ext uri="{BB962C8B-B14F-4D97-AF65-F5344CB8AC3E}">
        <p14:creationId xmlns:p14="http://schemas.microsoft.com/office/powerpoint/2010/main" val="18048617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622560" y="3093212"/>
            <a:ext cx="2588786" cy="546945"/>
          </a:xfrm>
          <a:prstGeom prst="rect">
            <a:avLst/>
          </a:prstGeom>
          <a:noFill/>
        </p:spPr>
        <p:txBody>
          <a:bodyPr wrap="none" rtlCol="0">
            <a:spAutoFit/>
          </a:bodyPr>
          <a:lstStyle/>
          <a:p>
            <a:r>
              <a:rPr lang="en-CA" sz="2954" b="1" dirty="0">
                <a:solidFill>
                  <a:srgbClr val="FF6338"/>
                </a:solidFill>
                <a:latin typeface="Helvetica Neue"/>
              </a:rPr>
              <a:t>Introductions</a:t>
            </a:r>
          </a:p>
        </p:txBody>
      </p:sp>
      <p:sp>
        <p:nvSpPr>
          <p:cNvPr id="4" name="Rectangle 3"/>
          <p:cNvSpPr/>
          <p:nvPr/>
        </p:nvSpPr>
        <p:spPr>
          <a:xfrm>
            <a:off x="1" y="3123801"/>
            <a:ext cx="5411243"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28575096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263769"/>
            <a:ext cx="9144000" cy="5890457"/>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28" name="Rectangle 27"/>
          <p:cNvSpPr/>
          <p:nvPr/>
        </p:nvSpPr>
        <p:spPr>
          <a:xfrm>
            <a:off x="1" y="703774"/>
            <a:ext cx="6131938" cy="5982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Parallelogram 6"/>
          <p:cNvSpPr/>
          <p:nvPr/>
        </p:nvSpPr>
        <p:spPr>
          <a:xfrm>
            <a:off x="92925" y="1453895"/>
            <a:ext cx="8440614" cy="474027"/>
          </a:xfrm>
          <a:prstGeom prst="parallelogram">
            <a:avLst/>
          </a:prstGeom>
          <a:solidFill>
            <a:srgbClr val="FF63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1" name="Content Placeholder 1"/>
          <p:cNvSpPr txBox="1">
            <a:spLocks/>
          </p:cNvSpPr>
          <p:nvPr/>
        </p:nvSpPr>
        <p:spPr>
          <a:xfrm>
            <a:off x="0" y="1454636"/>
            <a:ext cx="7876009" cy="474026"/>
          </a:xfrm>
          <a:prstGeom prst="rect">
            <a:avLst/>
          </a:prstGeom>
          <a:solidFill>
            <a:srgbClr val="FF6337"/>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18348"/>
            <a:r>
              <a:rPr lang="en-CA" sz="1348" dirty="0">
                <a:solidFill>
                  <a:schemeClr val="bg1"/>
                </a:solidFill>
              </a:rPr>
              <a:t> JAY DIXIT’S QUESTION METHOD™</a:t>
            </a:r>
          </a:p>
        </p:txBody>
      </p:sp>
      <p:sp>
        <p:nvSpPr>
          <p:cNvPr id="9" name="TextBox 8"/>
          <p:cNvSpPr txBox="1"/>
          <p:nvPr/>
        </p:nvSpPr>
        <p:spPr>
          <a:xfrm>
            <a:off x="301261" y="2293495"/>
            <a:ext cx="8023941" cy="1456168"/>
          </a:xfrm>
          <a:prstGeom prst="rect">
            <a:avLst/>
          </a:prstGeom>
          <a:noFill/>
        </p:spPr>
        <p:txBody>
          <a:bodyPr wrap="square" rtlCol="0" anchor="ctr">
            <a:spAutoFit/>
          </a:bodyPr>
          <a:lstStyle/>
          <a:p>
            <a:pPr marL="316531" indent="-316531">
              <a:buFont typeface="+mj-lt"/>
              <a:buAutoNum type="arabicPeriod"/>
            </a:pPr>
            <a:r>
              <a:rPr lang="en-CA" sz="1477" dirty="0">
                <a:latin typeface="Arial" panose="020B0604020202020204" pitchFamily="34" charset="0"/>
                <a:cs typeface="Arial" panose="020B0604020202020204" pitchFamily="34" charset="0"/>
              </a:rPr>
              <a:t>Start by writing: “What question is this document trying to answer?”</a:t>
            </a:r>
          </a:p>
          <a:p>
            <a:pPr marL="316531" indent="-316531">
              <a:buFont typeface="+mj-lt"/>
              <a:buAutoNum type="arabicPeriod"/>
            </a:pPr>
            <a:endParaRPr lang="en-CA" sz="1477" dirty="0">
              <a:latin typeface="Arial" panose="020B0604020202020204" pitchFamily="34" charset="0"/>
              <a:cs typeface="Arial" panose="020B0604020202020204" pitchFamily="34" charset="0"/>
            </a:endParaRPr>
          </a:p>
          <a:p>
            <a:pPr marL="316531" indent="-316531">
              <a:buFont typeface="+mj-lt"/>
              <a:buAutoNum type="arabicPeriod"/>
            </a:pPr>
            <a:r>
              <a:rPr lang="en-CA" sz="1477" dirty="0">
                <a:latin typeface="Arial" panose="020B0604020202020204" pitchFamily="34" charset="0"/>
                <a:cs typeface="Arial" panose="020B0604020202020204" pitchFamily="34" charset="0"/>
              </a:rPr>
              <a:t>Whenever you know the answer to a question, write down the answer</a:t>
            </a:r>
          </a:p>
          <a:p>
            <a:pPr marL="316531" indent="-316531">
              <a:buFont typeface="+mj-lt"/>
              <a:buAutoNum type="arabicPeriod"/>
            </a:pPr>
            <a:endParaRPr lang="en-CA" sz="1477" dirty="0">
              <a:latin typeface="Arial" panose="020B0604020202020204" pitchFamily="34" charset="0"/>
              <a:cs typeface="Arial" panose="020B0604020202020204" pitchFamily="34" charset="0"/>
            </a:endParaRPr>
          </a:p>
          <a:p>
            <a:pPr marL="316531" indent="-316531">
              <a:buFont typeface="+mj-lt"/>
              <a:buAutoNum type="arabicPeriod"/>
            </a:pPr>
            <a:r>
              <a:rPr lang="en-CA" sz="1477" dirty="0">
                <a:latin typeface="Arial" panose="020B0604020202020204" pitchFamily="34" charset="0"/>
                <a:cs typeface="Arial" panose="020B0604020202020204" pitchFamily="34" charset="0"/>
              </a:rPr>
              <a:t>If you don’t know the answer, think what other question you’d need to answer to get there. write down that new question</a:t>
            </a:r>
          </a:p>
        </p:txBody>
      </p:sp>
      <p:sp>
        <p:nvSpPr>
          <p:cNvPr id="10" name="TextBox 9"/>
          <p:cNvSpPr txBox="1"/>
          <p:nvPr/>
        </p:nvSpPr>
        <p:spPr>
          <a:xfrm>
            <a:off x="301261" y="3742412"/>
            <a:ext cx="7857080" cy="1456168"/>
          </a:xfrm>
          <a:prstGeom prst="rect">
            <a:avLst/>
          </a:prstGeom>
          <a:noFill/>
        </p:spPr>
        <p:txBody>
          <a:bodyPr wrap="square" rtlCol="0" anchor="ctr">
            <a:spAutoFit/>
          </a:bodyPr>
          <a:lstStyle/>
          <a:p>
            <a:r>
              <a:rPr lang="en-CA" sz="1477" dirty="0">
                <a:latin typeface="Arial" panose="020B0604020202020204" pitchFamily="34" charset="0"/>
                <a:cs typeface="Arial" panose="020B0604020202020204" pitchFamily="34" charset="0"/>
              </a:rPr>
              <a:t>4.   As new questions arise, write those down too</a:t>
            </a:r>
          </a:p>
          <a:p>
            <a:pPr marL="316531" indent="-316531">
              <a:buFont typeface="+mj-lt"/>
              <a:buAutoNum type="arabicPeriod"/>
            </a:pPr>
            <a:endParaRPr lang="en-CA" sz="1477" dirty="0">
              <a:latin typeface="Arial" panose="020B0604020202020204" pitchFamily="34" charset="0"/>
              <a:cs typeface="Arial" panose="020B0604020202020204" pitchFamily="34" charset="0"/>
            </a:endParaRPr>
          </a:p>
          <a:p>
            <a:r>
              <a:rPr lang="en-CA" sz="1477" dirty="0">
                <a:latin typeface="Arial" panose="020B0604020202020204" pitchFamily="34" charset="0"/>
                <a:cs typeface="Arial" panose="020B0604020202020204" pitchFamily="34" charset="0"/>
              </a:rPr>
              <a:t>5.   Go to #2</a:t>
            </a:r>
          </a:p>
          <a:p>
            <a:endParaRPr lang="en-CA" sz="1477" dirty="0">
              <a:latin typeface="Arial" panose="020B0604020202020204" pitchFamily="34" charset="0"/>
              <a:cs typeface="Arial" panose="020B0604020202020204" pitchFamily="34" charset="0"/>
            </a:endParaRPr>
          </a:p>
          <a:p>
            <a:pPr marL="320928" indent="-320928"/>
            <a:r>
              <a:rPr lang="en-CA" sz="1477" dirty="0">
                <a:latin typeface="Arial" panose="020B0604020202020204" pitchFamily="34" charset="0"/>
                <a:cs typeface="Arial" panose="020B0604020202020204" pitchFamily="34" charset="0"/>
              </a:rPr>
              <a:t>6.   Continue asking and answering questions until all questions are answered and you can’t think of any more relevant questions</a:t>
            </a:r>
          </a:p>
        </p:txBody>
      </p:sp>
    </p:spTree>
    <p:extLst>
      <p:ext uri="{BB962C8B-B14F-4D97-AF65-F5344CB8AC3E}">
        <p14:creationId xmlns:p14="http://schemas.microsoft.com/office/powerpoint/2010/main" val="24394783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80" y="2456232"/>
            <a:ext cx="5305363" cy="433196"/>
          </a:xfrm>
          <a:prstGeom prst="rect">
            <a:avLst/>
          </a:prstGeom>
        </p:spPr>
        <p:txBody>
          <a:bodyPr wrap="none">
            <a:spAutoFit/>
          </a:bodyPr>
          <a:lstStyle/>
          <a:p>
            <a:r>
              <a:rPr lang="en-US" sz="2215" b="1" dirty="0">
                <a:solidFill>
                  <a:srgbClr val="FF6337"/>
                </a:solidFill>
                <a:latin typeface="Arial"/>
                <a:ea typeface="Cambria" charset="0"/>
                <a:cs typeface="Arial"/>
              </a:rPr>
              <a:t> Demo: Jay Dixit’s Question Method™</a:t>
            </a:r>
            <a:endParaRPr lang="en-CA" sz="1846" b="1" dirty="0"/>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39940241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TextBox 6"/>
          <p:cNvSpPr txBox="1"/>
          <p:nvPr/>
        </p:nvSpPr>
        <p:spPr>
          <a:xfrm>
            <a:off x="413279" y="1392306"/>
            <a:ext cx="8871397" cy="262829"/>
          </a:xfrm>
          <a:prstGeom prst="rect">
            <a:avLst/>
          </a:prstGeom>
          <a:noFill/>
        </p:spPr>
        <p:txBody>
          <a:bodyPr wrap="square" rtlCol="0">
            <a:spAutoFit/>
          </a:bodyPr>
          <a:lstStyle/>
          <a:p>
            <a:r>
              <a:rPr lang="en-CA" sz="1108" b="1" dirty="0">
                <a:latin typeface="Arial" panose="020B0604020202020204" pitchFamily="34" charset="0"/>
                <a:cs typeface="Arial" panose="020B0604020202020204" pitchFamily="34" charset="0"/>
              </a:rPr>
              <a:t>What question is this document trying to answer?</a:t>
            </a:r>
          </a:p>
        </p:txBody>
      </p:sp>
      <p:sp>
        <p:nvSpPr>
          <p:cNvPr id="11" name="TextBox 10"/>
          <p:cNvSpPr txBox="1"/>
          <p:nvPr/>
        </p:nvSpPr>
        <p:spPr>
          <a:xfrm>
            <a:off x="448123" y="1875279"/>
            <a:ext cx="8651554" cy="262829"/>
          </a:xfrm>
          <a:prstGeom prst="rect">
            <a:avLst/>
          </a:prstGeom>
          <a:noFill/>
        </p:spPr>
        <p:txBody>
          <a:bodyPr wrap="square" rtlCol="0">
            <a:spAutoFit/>
          </a:bodyPr>
          <a:lstStyle/>
          <a:p>
            <a:r>
              <a:rPr lang="en-CA" sz="1108" b="1" dirty="0">
                <a:latin typeface="Arial" panose="020B0604020202020204" pitchFamily="34" charset="0"/>
                <a:cs typeface="Arial" panose="020B0604020202020204" pitchFamily="34" charset="0"/>
              </a:rPr>
              <a:t>OK, so, should we?</a:t>
            </a:r>
          </a:p>
        </p:txBody>
      </p:sp>
      <p:sp>
        <p:nvSpPr>
          <p:cNvPr id="12" name="TextBox 11"/>
          <p:cNvSpPr txBox="1"/>
          <p:nvPr/>
        </p:nvSpPr>
        <p:spPr>
          <a:xfrm>
            <a:off x="430701" y="2344266"/>
            <a:ext cx="10362802" cy="262829"/>
          </a:xfrm>
          <a:prstGeom prst="rect">
            <a:avLst/>
          </a:prstGeom>
          <a:noFill/>
        </p:spPr>
        <p:txBody>
          <a:bodyPr wrap="square" rtlCol="0">
            <a:spAutoFit/>
          </a:bodyPr>
          <a:lstStyle/>
          <a:p>
            <a:r>
              <a:rPr lang="en-CA" sz="1108" b="1" dirty="0">
                <a:latin typeface="Arial" panose="020B0604020202020204" pitchFamily="34" charset="0"/>
                <a:cs typeface="Arial" panose="020B0604020202020204" pitchFamily="34" charset="0"/>
              </a:rPr>
              <a:t>So, is it? likely to succeed?</a:t>
            </a:r>
          </a:p>
        </p:txBody>
      </p:sp>
      <p:sp>
        <p:nvSpPr>
          <p:cNvPr id="8" name="TextBox 7"/>
          <p:cNvSpPr txBox="1"/>
          <p:nvPr/>
        </p:nvSpPr>
        <p:spPr>
          <a:xfrm>
            <a:off x="6220899" y="682012"/>
            <a:ext cx="2923101" cy="546945"/>
          </a:xfrm>
          <a:prstGeom prst="rect">
            <a:avLst/>
          </a:prstGeom>
          <a:noFill/>
        </p:spPr>
        <p:txBody>
          <a:bodyPr wrap="square" rtlCol="0">
            <a:spAutoFit/>
          </a:bodyPr>
          <a:lstStyle/>
          <a:p>
            <a:r>
              <a:rPr lang="en-US" sz="2954" b="1" dirty="0">
                <a:solidFill>
                  <a:srgbClr val="FF6337"/>
                </a:solidFill>
                <a:latin typeface="Helvetica Neue" charset="0"/>
                <a:ea typeface="Helvetica Neue" charset="0"/>
                <a:cs typeface="Helvetica Neue" charset="0"/>
              </a:rPr>
              <a:t>Demonstration</a:t>
            </a:r>
          </a:p>
        </p:txBody>
      </p:sp>
      <p:sp>
        <p:nvSpPr>
          <p:cNvPr id="13" name="TextBox 12"/>
          <p:cNvSpPr txBox="1"/>
          <p:nvPr/>
        </p:nvSpPr>
        <p:spPr>
          <a:xfrm>
            <a:off x="448122" y="3236614"/>
            <a:ext cx="8836554" cy="262829"/>
          </a:xfrm>
          <a:prstGeom prst="rect">
            <a:avLst/>
          </a:prstGeom>
          <a:noFill/>
        </p:spPr>
        <p:txBody>
          <a:bodyPr wrap="square" rtlCol="0">
            <a:spAutoFit/>
          </a:bodyPr>
          <a:lstStyle/>
          <a:p>
            <a:r>
              <a:rPr lang="en-CA" sz="1108" b="1" dirty="0">
                <a:latin typeface="Arial" panose="020B0604020202020204" pitchFamily="34" charset="0"/>
                <a:cs typeface="Arial" panose="020B0604020202020204" pitchFamily="34" charset="0"/>
              </a:rPr>
              <a:t>OK, so will the plan succeed in increasing our market share?</a:t>
            </a:r>
          </a:p>
        </p:txBody>
      </p:sp>
      <p:sp>
        <p:nvSpPr>
          <p:cNvPr id="14" name="TextBox 13"/>
          <p:cNvSpPr txBox="1"/>
          <p:nvPr/>
        </p:nvSpPr>
        <p:spPr>
          <a:xfrm>
            <a:off x="430701" y="3636098"/>
            <a:ext cx="8836554" cy="262829"/>
          </a:xfrm>
          <a:prstGeom prst="rect">
            <a:avLst/>
          </a:prstGeom>
          <a:noFill/>
        </p:spPr>
        <p:txBody>
          <a:bodyPr wrap="square" rtlCol="0">
            <a:spAutoFit/>
          </a:bodyPr>
          <a:lstStyle/>
          <a:p>
            <a:r>
              <a:rPr lang="en-CA" sz="1108" b="1" dirty="0">
                <a:latin typeface="Arial" panose="020B0604020202020204" pitchFamily="34" charset="0"/>
                <a:cs typeface="Arial" panose="020B0604020202020204" pitchFamily="34" charset="0"/>
              </a:rPr>
              <a:t>Why do we think it might? What data do we have?</a:t>
            </a:r>
          </a:p>
        </p:txBody>
      </p:sp>
      <p:sp>
        <p:nvSpPr>
          <p:cNvPr id="15" name="TextBox 14"/>
          <p:cNvSpPr txBox="1"/>
          <p:nvPr/>
        </p:nvSpPr>
        <p:spPr>
          <a:xfrm>
            <a:off x="448122" y="4459200"/>
            <a:ext cx="8836554" cy="262829"/>
          </a:xfrm>
          <a:prstGeom prst="rect">
            <a:avLst/>
          </a:prstGeom>
          <a:noFill/>
        </p:spPr>
        <p:txBody>
          <a:bodyPr wrap="square" rtlCol="0">
            <a:spAutoFit/>
          </a:bodyPr>
          <a:lstStyle/>
          <a:p>
            <a:r>
              <a:rPr lang="en-CA" sz="1108" b="1" dirty="0">
                <a:latin typeface="Arial" panose="020B0604020202020204" pitchFamily="34" charset="0"/>
                <a:cs typeface="Arial" panose="020B0604020202020204" pitchFamily="34" charset="0"/>
              </a:rPr>
              <a:t>OK, and have we tested this hypothesis?</a:t>
            </a:r>
          </a:p>
        </p:txBody>
      </p:sp>
      <p:sp>
        <p:nvSpPr>
          <p:cNvPr id="16" name="TextBox 15"/>
          <p:cNvSpPr txBox="1"/>
          <p:nvPr/>
        </p:nvSpPr>
        <p:spPr>
          <a:xfrm>
            <a:off x="413279" y="2813254"/>
            <a:ext cx="8836554" cy="262829"/>
          </a:xfrm>
          <a:prstGeom prst="rect">
            <a:avLst/>
          </a:prstGeom>
          <a:noFill/>
        </p:spPr>
        <p:txBody>
          <a:bodyPr wrap="square" rtlCol="0">
            <a:spAutoFit/>
          </a:bodyPr>
          <a:lstStyle/>
          <a:p>
            <a:r>
              <a:rPr lang="en-CA" sz="1108" b="1" dirty="0">
                <a:latin typeface="Arial" panose="020B0604020202020204" pitchFamily="34" charset="0"/>
                <a:cs typeface="Arial" panose="020B0604020202020204" pitchFamily="34" charset="0"/>
              </a:rPr>
              <a:t>OK, so what is the objective?</a:t>
            </a:r>
          </a:p>
        </p:txBody>
      </p:sp>
      <p:sp>
        <p:nvSpPr>
          <p:cNvPr id="17" name="TextBox 16"/>
          <p:cNvSpPr txBox="1"/>
          <p:nvPr/>
        </p:nvSpPr>
        <p:spPr>
          <a:xfrm>
            <a:off x="455864" y="4954427"/>
            <a:ext cx="9056241" cy="262829"/>
          </a:xfrm>
          <a:prstGeom prst="rect">
            <a:avLst/>
          </a:prstGeom>
          <a:noFill/>
        </p:spPr>
        <p:txBody>
          <a:bodyPr wrap="square" rtlCol="0">
            <a:spAutoFit/>
          </a:bodyPr>
          <a:lstStyle/>
          <a:p>
            <a:r>
              <a:rPr lang="en-CA" sz="1108" b="1" dirty="0">
                <a:latin typeface="Arial" panose="020B0604020202020204" pitchFamily="34" charset="0"/>
                <a:cs typeface="Arial" panose="020B0604020202020204" pitchFamily="34" charset="0"/>
              </a:rPr>
              <a:t>OK, and what did those tests find?</a:t>
            </a:r>
          </a:p>
        </p:txBody>
      </p:sp>
      <p:sp>
        <p:nvSpPr>
          <p:cNvPr id="18" name="TextBox 17"/>
          <p:cNvSpPr txBox="1"/>
          <p:nvPr/>
        </p:nvSpPr>
        <p:spPr>
          <a:xfrm>
            <a:off x="448122" y="5448962"/>
            <a:ext cx="9318359" cy="262829"/>
          </a:xfrm>
          <a:prstGeom prst="rect">
            <a:avLst/>
          </a:prstGeom>
          <a:noFill/>
        </p:spPr>
        <p:txBody>
          <a:bodyPr wrap="square" rtlCol="0">
            <a:spAutoFit/>
          </a:bodyPr>
          <a:lstStyle/>
          <a:p>
            <a:r>
              <a:rPr lang="en-CA" sz="1108" b="1" dirty="0">
                <a:latin typeface="Arial" panose="020B0604020202020204" pitchFamily="34" charset="0"/>
                <a:cs typeface="Arial" panose="020B0604020202020204" pitchFamily="34" charset="0"/>
              </a:rPr>
              <a:t>OK, and do we have any data suggesting that we shouldn’t reduce our commissions or that it wouldn’t work?</a:t>
            </a:r>
          </a:p>
        </p:txBody>
      </p:sp>
      <p:sp>
        <p:nvSpPr>
          <p:cNvPr id="19" name="TextBox 18"/>
          <p:cNvSpPr txBox="1"/>
          <p:nvPr/>
        </p:nvSpPr>
        <p:spPr>
          <a:xfrm>
            <a:off x="448123" y="5932626"/>
            <a:ext cx="8801710" cy="262829"/>
          </a:xfrm>
          <a:prstGeom prst="rect">
            <a:avLst/>
          </a:prstGeom>
          <a:noFill/>
        </p:spPr>
        <p:txBody>
          <a:bodyPr wrap="square" rtlCol="0">
            <a:spAutoFit/>
          </a:bodyPr>
          <a:lstStyle/>
          <a:p>
            <a:r>
              <a:rPr lang="en-CA" sz="1108" b="1" dirty="0">
                <a:latin typeface="Arial" panose="020B0604020202020204" pitchFamily="34" charset="0"/>
                <a:cs typeface="Arial" panose="020B0604020202020204" pitchFamily="34" charset="0"/>
              </a:rPr>
              <a:t>OK, and are there any downsides to reducing our commissions?</a:t>
            </a:r>
          </a:p>
        </p:txBody>
      </p:sp>
      <p:sp>
        <p:nvSpPr>
          <p:cNvPr id="20" name="TextBox 19"/>
          <p:cNvSpPr txBox="1"/>
          <p:nvPr/>
        </p:nvSpPr>
        <p:spPr>
          <a:xfrm>
            <a:off x="277499" y="1552650"/>
            <a:ext cx="8871397" cy="262829"/>
          </a:xfrm>
          <a:prstGeom prst="rect">
            <a:avLst/>
          </a:prstGeom>
          <a:noFill/>
        </p:spPr>
        <p:txBody>
          <a:bodyPr wrap="square" rtlCol="0">
            <a:spAutoFit/>
          </a:bodyPr>
          <a:lstStyle/>
          <a:p>
            <a:pPr marL="432299" indent="-263776">
              <a:buFont typeface="Wingdings" charset="2"/>
              <a:buChar char="§"/>
            </a:pPr>
            <a:r>
              <a:rPr lang="en-CA" sz="1108" dirty="0">
                <a:latin typeface="Arial" panose="020B0604020202020204" pitchFamily="34" charset="0"/>
                <a:cs typeface="Arial" panose="020B0604020202020204" pitchFamily="34" charset="0"/>
              </a:rPr>
              <a:t>The question this document is trying to answer is: Should we reduce our agents’ commission to 1% nationwide?</a:t>
            </a:r>
          </a:p>
        </p:txBody>
      </p:sp>
      <p:sp>
        <p:nvSpPr>
          <p:cNvPr id="21" name="TextBox 20"/>
          <p:cNvSpPr txBox="1"/>
          <p:nvPr/>
        </p:nvSpPr>
        <p:spPr>
          <a:xfrm>
            <a:off x="277500" y="2035623"/>
            <a:ext cx="8651554" cy="262829"/>
          </a:xfrm>
          <a:prstGeom prst="rect">
            <a:avLst/>
          </a:prstGeom>
          <a:noFill/>
        </p:spPr>
        <p:txBody>
          <a:bodyPr wrap="square" rtlCol="0">
            <a:spAutoFit/>
          </a:bodyPr>
          <a:lstStyle/>
          <a:p>
            <a:pPr marL="432299" indent="-263776">
              <a:buFont typeface="Wingdings" charset="2"/>
              <a:buChar char="§"/>
            </a:pPr>
            <a:r>
              <a:rPr lang="en-CA" sz="1108" dirty="0">
                <a:latin typeface="Arial" panose="020B0604020202020204" pitchFamily="34" charset="0"/>
                <a:cs typeface="Arial" panose="020B0604020202020204" pitchFamily="34" charset="0"/>
              </a:rPr>
              <a:t>To answer that question, we need to ask: Is that plan likely to succeed?</a:t>
            </a:r>
          </a:p>
        </p:txBody>
      </p:sp>
      <p:sp>
        <p:nvSpPr>
          <p:cNvPr id="22" name="TextBox 21"/>
          <p:cNvSpPr txBox="1"/>
          <p:nvPr/>
        </p:nvSpPr>
        <p:spPr>
          <a:xfrm>
            <a:off x="277500" y="2504610"/>
            <a:ext cx="10362802" cy="262829"/>
          </a:xfrm>
          <a:prstGeom prst="rect">
            <a:avLst/>
          </a:prstGeom>
          <a:noFill/>
        </p:spPr>
        <p:txBody>
          <a:bodyPr wrap="square" rtlCol="0">
            <a:spAutoFit/>
          </a:bodyPr>
          <a:lstStyle/>
          <a:p>
            <a:pPr marL="432299" indent="-263776">
              <a:buFont typeface="Wingdings" charset="2"/>
              <a:buChar char="§"/>
            </a:pPr>
            <a:r>
              <a:rPr lang="en-CA" sz="1108" dirty="0">
                <a:latin typeface="Arial" panose="020B0604020202020204" pitchFamily="34" charset="0"/>
                <a:cs typeface="Arial" panose="020B0604020202020204" pitchFamily="34" charset="0"/>
              </a:rPr>
              <a:t>To answer that question, we need to ask: Succeed at what? What’s the objective of the plan?</a:t>
            </a:r>
          </a:p>
        </p:txBody>
      </p:sp>
      <p:sp>
        <p:nvSpPr>
          <p:cNvPr id="23" name="TextBox 22"/>
          <p:cNvSpPr txBox="1"/>
          <p:nvPr/>
        </p:nvSpPr>
        <p:spPr>
          <a:xfrm>
            <a:off x="277499" y="3396958"/>
            <a:ext cx="8836554" cy="262829"/>
          </a:xfrm>
          <a:prstGeom prst="rect">
            <a:avLst/>
          </a:prstGeom>
          <a:noFill/>
        </p:spPr>
        <p:txBody>
          <a:bodyPr wrap="square" rtlCol="0">
            <a:spAutoFit/>
          </a:bodyPr>
          <a:lstStyle/>
          <a:p>
            <a:pPr marL="432299" indent="-263776">
              <a:buFont typeface="Wingdings" charset="2"/>
              <a:buChar char="§"/>
            </a:pPr>
            <a:r>
              <a:rPr lang="en-CA" sz="1108" dirty="0">
                <a:latin typeface="Arial" panose="020B0604020202020204" pitchFamily="34" charset="0"/>
                <a:cs typeface="Arial" panose="020B0604020202020204" pitchFamily="34" charset="0"/>
              </a:rPr>
              <a:t>Yes, we think it might.</a:t>
            </a:r>
          </a:p>
        </p:txBody>
      </p:sp>
      <p:sp>
        <p:nvSpPr>
          <p:cNvPr id="24" name="TextBox 23"/>
          <p:cNvSpPr txBox="1"/>
          <p:nvPr/>
        </p:nvSpPr>
        <p:spPr>
          <a:xfrm>
            <a:off x="277499" y="3796441"/>
            <a:ext cx="8836554" cy="603820"/>
          </a:xfrm>
          <a:prstGeom prst="rect">
            <a:avLst/>
          </a:prstGeom>
          <a:noFill/>
        </p:spPr>
        <p:txBody>
          <a:bodyPr wrap="square" rtlCol="0">
            <a:spAutoFit/>
          </a:bodyPr>
          <a:lstStyle/>
          <a:p>
            <a:pPr marL="432299" indent="-263776">
              <a:buFont typeface="Wingdings" charset="2"/>
              <a:buChar char="§"/>
            </a:pPr>
            <a:r>
              <a:rPr lang="en-CA" sz="1108" dirty="0">
                <a:latin typeface="Arial" panose="020B0604020202020204" pitchFamily="34" charset="0"/>
                <a:cs typeface="Arial" panose="020B0604020202020204" pitchFamily="34" charset="0"/>
              </a:rPr>
              <a:t>We think this approach might increase our market share because our consumer research is telling us that sellers are price conscious and want to save as much money as possible on the sale. So, we have a hypothesis that maybe if we cut our commission to 1%, which is 33% to 50% off the standard commission that other agents charge, we might increase our market share.</a:t>
            </a:r>
          </a:p>
        </p:txBody>
      </p:sp>
      <p:sp>
        <p:nvSpPr>
          <p:cNvPr id="25" name="TextBox 24"/>
          <p:cNvSpPr txBox="1"/>
          <p:nvPr/>
        </p:nvSpPr>
        <p:spPr>
          <a:xfrm>
            <a:off x="277499" y="4619544"/>
            <a:ext cx="8836554" cy="262829"/>
          </a:xfrm>
          <a:prstGeom prst="rect">
            <a:avLst/>
          </a:prstGeom>
          <a:noFill/>
        </p:spPr>
        <p:txBody>
          <a:bodyPr wrap="square" rtlCol="0">
            <a:spAutoFit/>
          </a:bodyPr>
          <a:lstStyle/>
          <a:p>
            <a:pPr marL="424972" indent="-257914">
              <a:buFont typeface="Wingdings" charset="2"/>
              <a:buChar char="§"/>
            </a:pPr>
            <a:r>
              <a:rPr lang="en-CA" sz="1108" dirty="0">
                <a:latin typeface="Arial" panose="020B0604020202020204" pitchFamily="34" charset="0"/>
                <a:cs typeface="Arial" panose="020B0604020202020204" pitchFamily="34" charset="0"/>
              </a:rPr>
              <a:t>Yes, we tested it for 2 years in a few smaller markets.</a:t>
            </a:r>
          </a:p>
        </p:txBody>
      </p:sp>
      <p:sp>
        <p:nvSpPr>
          <p:cNvPr id="26" name="TextBox 25"/>
          <p:cNvSpPr txBox="1"/>
          <p:nvPr/>
        </p:nvSpPr>
        <p:spPr>
          <a:xfrm>
            <a:off x="277499" y="2973598"/>
            <a:ext cx="8836554" cy="262829"/>
          </a:xfrm>
          <a:prstGeom prst="rect">
            <a:avLst/>
          </a:prstGeom>
          <a:noFill/>
        </p:spPr>
        <p:txBody>
          <a:bodyPr wrap="square" rtlCol="0">
            <a:spAutoFit/>
          </a:bodyPr>
          <a:lstStyle/>
          <a:p>
            <a:pPr marL="432299" indent="-263776">
              <a:buFont typeface="Wingdings" charset="2"/>
              <a:buChar char="§"/>
            </a:pPr>
            <a:r>
              <a:rPr lang="en-CA" sz="1108" dirty="0">
                <a:latin typeface="Arial" panose="020B0604020202020204" pitchFamily="34" charset="0"/>
                <a:cs typeface="Arial" panose="020B0604020202020204" pitchFamily="34" charset="0"/>
              </a:rPr>
              <a:t>The objective is to increase our market share throughout the country.</a:t>
            </a:r>
          </a:p>
        </p:txBody>
      </p:sp>
      <p:sp>
        <p:nvSpPr>
          <p:cNvPr id="27" name="TextBox 26"/>
          <p:cNvSpPr txBox="1"/>
          <p:nvPr/>
        </p:nvSpPr>
        <p:spPr>
          <a:xfrm>
            <a:off x="277499" y="5114771"/>
            <a:ext cx="9056241" cy="262829"/>
          </a:xfrm>
          <a:prstGeom prst="rect">
            <a:avLst/>
          </a:prstGeom>
          <a:noFill/>
        </p:spPr>
        <p:txBody>
          <a:bodyPr wrap="square" rtlCol="0">
            <a:spAutoFit/>
          </a:bodyPr>
          <a:lstStyle/>
          <a:p>
            <a:pPr marL="432299" indent="-263776">
              <a:buFont typeface="Wingdings" charset="2"/>
              <a:buChar char="§"/>
            </a:pPr>
            <a:r>
              <a:rPr lang="en-CA" sz="1108" dirty="0">
                <a:latin typeface="Arial" panose="020B0604020202020204" pitchFamily="34" charset="0"/>
                <a:cs typeface="Arial" panose="020B0604020202020204" pitchFamily="34" charset="0"/>
              </a:rPr>
              <a:t>That test found that we did indeed grow market share faster in the markets where we reduced our commissions.</a:t>
            </a:r>
          </a:p>
        </p:txBody>
      </p:sp>
      <p:sp>
        <p:nvSpPr>
          <p:cNvPr id="29" name="TextBox 28"/>
          <p:cNvSpPr txBox="1"/>
          <p:nvPr/>
        </p:nvSpPr>
        <p:spPr>
          <a:xfrm>
            <a:off x="277500" y="5609306"/>
            <a:ext cx="9318359" cy="262829"/>
          </a:xfrm>
          <a:prstGeom prst="rect">
            <a:avLst/>
          </a:prstGeom>
          <a:noFill/>
        </p:spPr>
        <p:txBody>
          <a:bodyPr wrap="square" rtlCol="0">
            <a:spAutoFit/>
          </a:bodyPr>
          <a:lstStyle/>
          <a:p>
            <a:pPr marL="432299" indent="-263776">
              <a:buFont typeface="Wingdings" charset="2"/>
              <a:buChar char="§"/>
            </a:pPr>
            <a:r>
              <a:rPr lang="en-CA" sz="1108" dirty="0">
                <a:latin typeface="Arial" panose="020B0604020202020204" pitchFamily="34" charset="0"/>
                <a:cs typeface="Arial" panose="020B0604020202020204" pitchFamily="34" charset="0"/>
              </a:rPr>
              <a:t>No, the experiment we ran pointed strongly in favor of reducing our commissions.</a:t>
            </a:r>
          </a:p>
        </p:txBody>
      </p:sp>
      <p:sp>
        <p:nvSpPr>
          <p:cNvPr id="30" name="TextBox 29"/>
          <p:cNvSpPr txBox="1"/>
          <p:nvPr/>
        </p:nvSpPr>
        <p:spPr>
          <a:xfrm>
            <a:off x="277499" y="6092970"/>
            <a:ext cx="8801710" cy="262829"/>
          </a:xfrm>
          <a:prstGeom prst="rect">
            <a:avLst/>
          </a:prstGeom>
          <a:noFill/>
        </p:spPr>
        <p:txBody>
          <a:bodyPr wrap="square" rtlCol="0">
            <a:spAutoFit/>
          </a:bodyPr>
          <a:lstStyle/>
          <a:p>
            <a:pPr marL="432299" indent="-263776">
              <a:buFont typeface="Wingdings" charset="2"/>
              <a:buChar char="§"/>
            </a:pPr>
            <a:r>
              <a:rPr lang="en-CA" sz="1108" dirty="0">
                <a:latin typeface="Arial" panose="020B0604020202020204" pitchFamily="34" charset="0"/>
                <a:cs typeface="Arial" panose="020B0604020202020204" pitchFamily="34" charset="0"/>
              </a:rPr>
              <a:t>etc</a:t>
            </a:r>
          </a:p>
        </p:txBody>
      </p:sp>
    </p:spTree>
    <p:extLst>
      <p:ext uri="{BB962C8B-B14F-4D97-AF65-F5344CB8AC3E}">
        <p14:creationId xmlns:p14="http://schemas.microsoft.com/office/powerpoint/2010/main" val="484913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5"/>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5"/>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7"/>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9"/>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19"/>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2" grpId="0"/>
      <p:bldP spid="13" grpId="0"/>
      <p:bldP spid="14" grpId="0"/>
      <p:bldP spid="15" grpId="0"/>
      <p:bldP spid="16" grpId="0"/>
      <p:bldP spid="17" grpId="0"/>
      <p:bldP spid="18" grpId="0"/>
      <p:bldP spid="19" grpId="0"/>
      <p:bldP spid="20" grpId="0"/>
      <p:bldP spid="21" grpId="0"/>
      <p:bldP spid="22" grpId="0"/>
      <p:bldP spid="23" grpId="0"/>
      <p:bldP spid="24" grpId="0"/>
      <p:bldP spid="25" grpId="0"/>
      <p:bldP spid="26" grpId="0"/>
      <p:bldP spid="27" grpId="0"/>
      <p:bldP spid="29" grpId="0"/>
      <p:bldP spid="3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80" y="2456232"/>
            <a:ext cx="5305363" cy="433196"/>
          </a:xfrm>
          <a:prstGeom prst="rect">
            <a:avLst/>
          </a:prstGeom>
        </p:spPr>
        <p:txBody>
          <a:bodyPr wrap="none">
            <a:spAutoFit/>
          </a:bodyPr>
          <a:lstStyle/>
          <a:p>
            <a:r>
              <a:rPr lang="en-US" sz="2215" b="1" dirty="0">
                <a:solidFill>
                  <a:srgbClr val="FF6337"/>
                </a:solidFill>
                <a:latin typeface="Arial"/>
                <a:ea typeface="Cambria" charset="0"/>
                <a:cs typeface="Arial"/>
              </a:rPr>
              <a:t> Demo: Jay Dixit’s Question Method™</a:t>
            </a:r>
            <a:endParaRPr lang="en-CA" sz="1846" b="1" dirty="0"/>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TextBox 6"/>
          <p:cNvSpPr txBox="1"/>
          <p:nvPr/>
        </p:nvSpPr>
        <p:spPr>
          <a:xfrm>
            <a:off x="1333243" y="3564029"/>
            <a:ext cx="7511826" cy="546945"/>
          </a:xfrm>
          <a:prstGeom prst="rect">
            <a:avLst/>
          </a:prstGeom>
          <a:noFill/>
        </p:spPr>
        <p:txBody>
          <a:bodyPr wrap="square" rtlCol="0">
            <a:spAutoFit/>
          </a:bodyPr>
          <a:lstStyle/>
          <a:p>
            <a:pPr>
              <a:lnSpc>
                <a:spcPct val="200000"/>
              </a:lnSpc>
            </a:pPr>
            <a:r>
              <a:rPr lang="en-CA" sz="1477" b="1" dirty="0">
                <a:latin typeface="Arial" panose="020B0604020202020204" pitchFamily="34" charset="0"/>
                <a:cs typeface="Arial" panose="020B0604020202020204" pitchFamily="34" charset="0"/>
              </a:rPr>
              <a:t>What’s the objective of this document?</a:t>
            </a:r>
          </a:p>
        </p:txBody>
      </p:sp>
      <p:sp>
        <p:nvSpPr>
          <p:cNvPr id="8" name="TextBox 7"/>
          <p:cNvSpPr txBox="1"/>
          <p:nvPr/>
        </p:nvSpPr>
        <p:spPr>
          <a:xfrm>
            <a:off x="1412728" y="4195144"/>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To lay out a strategy for doing a better job of capturing value from relocating customers.</a:t>
            </a:r>
            <a:endParaRPr lang="en-CA" sz="1477" b="1" dirty="0">
              <a:latin typeface="Arial" charset="0"/>
              <a:ea typeface="Arial" charset="0"/>
              <a:cs typeface="Arial" charset="0"/>
            </a:endParaRPr>
          </a:p>
        </p:txBody>
      </p:sp>
    </p:spTree>
    <p:extLst>
      <p:ext uri="{BB962C8B-B14F-4D97-AF65-F5344CB8AC3E}">
        <p14:creationId xmlns:p14="http://schemas.microsoft.com/office/powerpoint/2010/main" val="398934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80" y="2456232"/>
            <a:ext cx="5305363" cy="433196"/>
          </a:xfrm>
          <a:prstGeom prst="rect">
            <a:avLst/>
          </a:prstGeom>
        </p:spPr>
        <p:txBody>
          <a:bodyPr wrap="none">
            <a:spAutoFit/>
          </a:bodyPr>
          <a:lstStyle/>
          <a:p>
            <a:r>
              <a:rPr lang="en-US" sz="2215" b="1" dirty="0">
                <a:solidFill>
                  <a:srgbClr val="FF6337"/>
                </a:solidFill>
                <a:latin typeface="Arial"/>
                <a:ea typeface="Cambria" charset="0"/>
                <a:cs typeface="Arial"/>
              </a:rPr>
              <a:t> Demo: Jay Dixit’s Question Method™</a:t>
            </a:r>
            <a:endParaRPr lang="en-CA" sz="1846" b="1" dirty="0"/>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TextBox 6"/>
          <p:cNvSpPr txBox="1"/>
          <p:nvPr/>
        </p:nvSpPr>
        <p:spPr>
          <a:xfrm>
            <a:off x="1333243" y="3564029"/>
            <a:ext cx="7511826" cy="546945"/>
          </a:xfrm>
          <a:prstGeom prst="rect">
            <a:avLst/>
          </a:prstGeom>
          <a:noFill/>
        </p:spPr>
        <p:txBody>
          <a:bodyPr wrap="square" rtlCol="0">
            <a:spAutoFit/>
          </a:bodyPr>
          <a:lstStyle/>
          <a:p>
            <a:pPr>
              <a:lnSpc>
                <a:spcPct val="200000"/>
              </a:lnSpc>
            </a:pPr>
            <a:r>
              <a:rPr lang="en-CA" sz="1477" b="1" dirty="0">
                <a:latin typeface="Arial" panose="020B0604020202020204" pitchFamily="34" charset="0"/>
                <a:cs typeface="Arial" panose="020B0604020202020204" pitchFamily="34" charset="0"/>
              </a:rPr>
              <a:t>Why do we want to do a better job?</a:t>
            </a:r>
          </a:p>
        </p:txBody>
      </p:sp>
      <p:sp>
        <p:nvSpPr>
          <p:cNvPr id="8" name="TextBox 7"/>
          <p:cNvSpPr txBox="1"/>
          <p:nvPr/>
        </p:nvSpPr>
        <p:spPr>
          <a:xfrm>
            <a:off x="1447416" y="4195144"/>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we’re not doing a good job of capturing them now</a:t>
            </a:r>
            <a:endParaRPr lang="en-CA" sz="1477" b="1" dirty="0">
              <a:latin typeface="Arial" charset="0"/>
              <a:ea typeface="Arial" charset="0"/>
              <a:cs typeface="Arial" charset="0"/>
            </a:endParaRPr>
          </a:p>
        </p:txBody>
      </p:sp>
      <p:sp>
        <p:nvSpPr>
          <p:cNvPr id="9" name="TextBox 8"/>
          <p:cNvSpPr txBox="1"/>
          <p:nvPr/>
        </p:nvSpPr>
        <p:spPr>
          <a:xfrm>
            <a:off x="1626279" y="4669530"/>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because they’re a huge opportunity</a:t>
            </a:r>
            <a:endParaRPr lang="en-CA" sz="1477" b="1" dirty="0">
              <a:latin typeface="Arial" charset="0"/>
              <a:ea typeface="Arial" charset="0"/>
              <a:cs typeface="Arial" charset="0"/>
            </a:endParaRPr>
          </a:p>
        </p:txBody>
      </p:sp>
    </p:spTree>
    <p:extLst>
      <p:ext uri="{BB962C8B-B14F-4D97-AF65-F5344CB8AC3E}">
        <p14:creationId xmlns:p14="http://schemas.microsoft.com/office/powerpoint/2010/main" val="691244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80" y="2456232"/>
            <a:ext cx="5305363" cy="433196"/>
          </a:xfrm>
          <a:prstGeom prst="rect">
            <a:avLst/>
          </a:prstGeom>
        </p:spPr>
        <p:txBody>
          <a:bodyPr wrap="none">
            <a:spAutoFit/>
          </a:bodyPr>
          <a:lstStyle/>
          <a:p>
            <a:r>
              <a:rPr lang="en-US" sz="2215" b="1" dirty="0">
                <a:solidFill>
                  <a:srgbClr val="FF6337"/>
                </a:solidFill>
                <a:latin typeface="Arial"/>
                <a:ea typeface="Cambria" charset="0"/>
                <a:cs typeface="Arial"/>
              </a:rPr>
              <a:t> Demo: Jay Dixit’s Question Method™</a:t>
            </a:r>
            <a:endParaRPr lang="en-CA" sz="1846" b="1" dirty="0"/>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TextBox 6"/>
          <p:cNvSpPr txBox="1"/>
          <p:nvPr/>
        </p:nvSpPr>
        <p:spPr>
          <a:xfrm>
            <a:off x="1333243" y="3564029"/>
            <a:ext cx="7511826" cy="546945"/>
          </a:xfrm>
          <a:prstGeom prst="rect">
            <a:avLst/>
          </a:prstGeom>
          <a:noFill/>
        </p:spPr>
        <p:txBody>
          <a:bodyPr wrap="square" rtlCol="0">
            <a:spAutoFit/>
          </a:bodyPr>
          <a:lstStyle/>
          <a:p>
            <a:pPr>
              <a:lnSpc>
                <a:spcPct val="200000"/>
              </a:lnSpc>
            </a:pPr>
            <a:r>
              <a:rPr lang="en-CA" sz="1477" b="1" dirty="0">
                <a:latin typeface="Arial" panose="020B0604020202020204" pitchFamily="34" charset="0"/>
                <a:cs typeface="Arial" panose="020B0604020202020204" pitchFamily="34" charset="0"/>
              </a:rPr>
              <a:t>How are we not doing a good job of capturing them now?</a:t>
            </a:r>
          </a:p>
        </p:txBody>
      </p:sp>
      <p:sp>
        <p:nvSpPr>
          <p:cNvPr id="8" name="TextBox 7"/>
          <p:cNvSpPr txBox="1"/>
          <p:nvPr/>
        </p:nvSpPr>
        <p:spPr>
          <a:xfrm>
            <a:off x="1447416" y="4195144"/>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we’re not capturing new leads</a:t>
            </a:r>
          </a:p>
        </p:txBody>
      </p:sp>
      <p:sp>
        <p:nvSpPr>
          <p:cNvPr id="9" name="TextBox 8"/>
          <p:cNvSpPr txBox="1"/>
          <p:nvPr/>
        </p:nvSpPr>
        <p:spPr>
          <a:xfrm>
            <a:off x="1626279" y="4669530"/>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we’re not converting</a:t>
            </a:r>
            <a:endParaRPr lang="en-CA" sz="1477" b="1" dirty="0">
              <a:latin typeface="Arial" charset="0"/>
              <a:ea typeface="Arial" charset="0"/>
              <a:cs typeface="Arial" charset="0"/>
            </a:endParaRPr>
          </a:p>
        </p:txBody>
      </p:sp>
    </p:spTree>
    <p:extLst>
      <p:ext uri="{BB962C8B-B14F-4D97-AF65-F5344CB8AC3E}">
        <p14:creationId xmlns:p14="http://schemas.microsoft.com/office/powerpoint/2010/main" val="1412040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80" y="2456232"/>
            <a:ext cx="5305363" cy="433196"/>
          </a:xfrm>
          <a:prstGeom prst="rect">
            <a:avLst/>
          </a:prstGeom>
        </p:spPr>
        <p:txBody>
          <a:bodyPr wrap="none">
            <a:spAutoFit/>
          </a:bodyPr>
          <a:lstStyle/>
          <a:p>
            <a:r>
              <a:rPr lang="en-US" sz="2215" b="1" dirty="0">
                <a:solidFill>
                  <a:srgbClr val="FF6337"/>
                </a:solidFill>
                <a:latin typeface="Arial"/>
                <a:ea typeface="Cambria" charset="0"/>
                <a:cs typeface="Arial"/>
              </a:rPr>
              <a:t> Demo: Jay Dixit’s Question Method™</a:t>
            </a:r>
            <a:endParaRPr lang="en-CA" sz="1846" b="1" dirty="0"/>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TextBox 6"/>
          <p:cNvSpPr txBox="1"/>
          <p:nvPr/>
        </p:nvSpPr>
        <p:spPr>
          <a:xfrm>
            <a:off x="1333243" y="3564029"/>
            <a:ext cx="7511826" cy="546945"/>
          </a:xfrm>
          <a:prstGeom prst="rect">
            <a:avLst/>
          </a:prstGeom>
          <a:noFill/>
        </p:spPr>
        <p:txBody>
          <a:bodyPr wrap="square" rtlCol="0">
            <a:spAutoFit/>
          </a:bodyPr>
          <a:lstStyle/>
          <a:p>
            <a:pPr>
              <a:lnSpc>
                <a:spcPct val="200000"/>
              </a:lnSpc>
            </a:pPr>
            <a:r>
              <a:rPr lang="en-CA" sz="1477" b="1" dirty="0">
                <a:latin typeface="Arial" panose="020B0604020202020204" pitchFamily="34" charset="0"/>
                <a:cs typeface="Arial" panose="020B0604020202020204" pitchFamily="34" charset="0"/>
              </a:rPr>
              <a:t>Why do we think they’re a huge opportunity?</a:t>
            </a:r>
          </a:p>
        </p:txBody>
      </p:sp>
      <p:sp>
        <p:nvSpPr>
          <p:cNvPr id="8" name="TextBox 7"/>
          <p:cNvSpPr txBox="1"/>
          <p:nvPr/>
        </p:nvSpPr>
        <p:spPr>
          <a:xfrm>
            <a:off x="1447416" y="4195144"/>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relocating customers are a large segment of good contacts</a:t>
            </a:r>
          </a:p>
        </p:txBody>
      </p:sp>
      <p:sp>
        <p:nvSpPr>
          <p:cNvPr id="9" name="TextBox 8"/>
          <p:cNvSpPr txBox="1"/>
          <p:nvPr/>
        </p:nvSpPr>
        <p:spPr>
          <a:xfrm>
            <a:off x="1626279" y="4669530"/>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relocating customers are good customers for us</a:t>
            </a:r>
            <a:endParaRPr lang="en-CA" sz="1477" b="1" dirty="0">
              <a:latin typeface="Arial" charset="0"/>
              <a:ea typeface="Arial" charset="0"/>
              <a:cs typeface="Arial" charset="0"/>
            </a:endParaRPr>
          </a:p>
        </p:txBody>
      </p:sp>
      <p:sp>
        <p:nvSpPr>
          <p:cNvPr id="10" name="TextBox 9"/>
          <p:cNvSpPr txBox="1"/>
          <p:nvPr/>
        </p:nvSpPr>
        <p:spPr>
          <a:xfrm>
            <a:off x="1836331" y="5168643"/>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we’re uniquely positioned to win relocating customers</a:t>
            </a:r>
            <a:endParaRPr lang="en-CA" sz="1477" b="1" dirty="0">
              <a:latin typeface="Arial" charset="0"/>
              <a:ea typeface="Arial" charset="0"/>
              <a:cs typeface="Arial" charset="0"/>
            </a:endParaRPr>
          </a:p>
        </p:txBody>
      </p:sp>
    </p:spTree>
    <p:extLst>
      <p:ext uri="{BB962C8B-B14F-4D97-AF65-F5344CB8AC3E}">
        <p14:creationId xmlns:p14="http://schemas.microsoft.com/office/powerpoint/2010/main" val="1326161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80" y="2456232"/>
            <a:ext cx="5305363" cy="433196"/>
          </a:xfrm>
          <a:prstGeom prst="rect">
            <a:avLst/>
          </a:prstGeom>
        </p:spPr>
        <p:txBody>
          <a:bodyPr wrap="none">
            <a:spAutoFit/>
          </a:bodyPr>
          <a:lstStyle/>
          <a:p>
            <a:r>
              <a:rPr lang="en-US" sz="2215" b="1" dirty="0">
                <a:solidFill>
                  <a:srgbClr val="FF6337"/>
                </a:solidFill>
                <a:latin typeface="Arial"/>
                <a:ea typeface="Cambria" charset="0"/>
                <a:cs typeface="Arial"/>
              </a:rPr>
              <a:t> Demo: Jay Dixit’s Question Method™</a:t>
            </a:r>
            <a:endParaRPr lang="en-CA" sz="1846" b="1" dirty="0"/>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TextBox 6"/>
          <p:cNvSpPr txBox="1"/>
          <p:nvPr/>
        </p:nvSpPr>
        <p:spPr>
          <a:xfrm>
            <a:off x="1333243" y="3564029"/>
            <a:ext cx="7511826" cy="546945"/>
          </a:xfrm>
          <a:prstGeom prst="rect">
            <a:avLst/>
          </a:prstGeom>
          <a:noFill/>
        </p:spPr>
        <p:txBody>
          <a:bodyPr wrap="square" rtlCol="0">
            <a:spAutoFit/>
          </a:bodyPr>
          <a:lstStyle/>
          <a:p>
            <a:pPr>
              <a:lnSpc>
                <a:spcPct val="200000"/>
              </a:lnSpc>
            </a:pPr>
            <a:r>
              <a:rPr lang="en-CA" sz="1477" b="1" dirty="0">
                <a:latin typeface="Arial" panose="020B0604020202020204" pitchFamily="34" charset="0"/>
                <a:cs typeface="Arial" panose="020B0604020202020204" pitchFamily="34" charset="0"/>
              </a:rPr>
              <a:t>Well OK so what could we do better?</a:t>
            </a:r>
          </a:p>
        </p:txBody>
      </p:sp>
      <p:sp>
        <p:nvSpPr>
          <p:cNvPr id="8" name="TextBox 7"/>
          <p:cNvSpPr txBox="1"/>
          <p:nvPr/>
        </p:nvSpPr>
        <p:spPr>
          <a:xfrm>
            <a:off x="1447416" y="4195144"/>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generating leads</a:t>
            </a:r>
          </a:p>
        </p:txBody>
      </p:sp>
      <p:sp>
        <p:nvSpPr>
          <p:cNvPr id="9" name="TextBox 8"/>
          <p:cNvSpPr txBox="1"/>
          <p:nvPr/>
        </p:nvSpPr>
        <p:spPr>
          <a:xfrm>
            <a:off x="1626279" y="4669530"/>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converting existing leads</a:t>
            </a:r>
            <a:endParaRPr lang="en-CA" sz="1477" b="1" dirty="0">
              <a:latin typeface="Arial" charset="0"/>
              <a:ea typeface="Arial" charset="0"/>
              <a:cs typeface="Arial" charset="0"/>
            </a:endParaRPr>
          </a:p>
        </p:txBody>
      </p:sp>
    </p:spTree>
    <p:extLst>
      <p:ext uri="{BB962C8B-B14F-4D97-AF65-F5344CB8AC3E}">
        <p14:creationId xmlns:p14="http://schemas.microsoft.com/office/powerpoint/2010/main" val="993454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80" y="2456232"/>
            <a:ext cx="5305363" cy="433196"/>
          </a:xfrm>
          <a:prstGeom prst="rect">
            <a:avLst/>
          </a:prstGeom>
        </p:spPr>
        <p:txBody>
          <a:bodyPr wrap="none">
            <a:spAutoFit/>
          </a:bodyPr>
          <a:lstStyle/>
          <a:p>
            <a:r>
              <a:rPr lang="en-US" sz="2215" b="1" dirty="0">
                <a:solidFill>
                  <a:srgbClr val="FF6337"/>
                </a:solidFill>
                <a:latin typeface="Arial"/>
                <a:ea typeface="Cambria" charset="0"/>
                <a:cs typeface="Arial"/>
              </a:rPr>
              <a:t> Demo: Jay Dixit’s Question Method™</a:t>
            </a:r>
            <a:endParaRPr lang="en-CA" sz="1846" b="1" dirty="0"/>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TextBox 6"/>
          <p:cNvSpPr txBox="1"/>
          <p:nvPr/>
        </p:nvSpPr>
        <p:spPr>
          <a:xfrm>
            <a:off x="1333243" y="3564029"/>
            <a:ext cx="7511826" cy="546945"/>
          </a:xfrm>
          <a:prstGeom prst="rect">
            <a:avLst/>
          </a:prstGeom>
          <a:noFill/>
        </p:spPr>
        <p:txBody>
          <a:bodyPr wrap="square" rtlCol="0">
            <a:spAutoFit/>
          </a:bodyPr>
          <a:lstStyle/>
          <a:p>
            <a:pPr>
              <a:lnSpc>
                <a:spcPct val="200000"/>
              </a:lnSpc>
            </a:pPr>
            <a:r>
              <a:rPr lang="en-CA" sz="1477" b="1" dirty="0">
                <a:latin typeface="Arial" panose="020B0604020202020204" pitchFamily="34" charset="0"/>
                <a:cs typeface="Arial" panose="020B0604020202020204" pitchFamily="34" charset="0"/>
              </a:rPr>
              <a:t>What’s our strategy for doing better in those two areas?</a:t>
            </a:r>
          </a:p>
        </p:txBody>
      </p:sp>
      <p:sp>
        <p:nvSpPr>
          <p:cNvPr id="8" name="TextBox 7"/>
          <p:cNvSpPr txBox="1"/>
          <p:nvPr/>
        </p:nvSpPr>
        <p:spPr>
          <a:xfrm>
            <a:off x="1447416" y="4195144"/>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to increase conversion rates:</a:t>
            </a:r>
          </a:p>
        </p:txBody>
      </p:sp>
      <p:sp>
        <p:nvSpPr>
          <p:cNvPr id="9" name="TextBox 8"/>
          <p:cNvSpPr txBox="1"/>
          <p:nvPr/>
        </p:nvSpPr>
        <p:spPr>
          <a:xfrm>
            <a:off x="1799833" y="4507656"/>
            <a:ext cx="7744762" cy="1228863"/>
          </a:xfrm>
          <a:prstGeom prst="rect">
            <a:avLst/>
          </a:prstGeom>
          <a:noFill/>
        </p:spPr>
        <p:txBody>
          <a:bodyPr wrap="square" rtlCol="0">
            <a:spAutoFit/>
          </a:bodyPr>
          <a:lstStyle/>
          <a:p>
            <a:pPr marL="263776" indent="-263776">
              <a:buFont typeface="Arial" charset="0"/>
              <a:buChar char="•"/>
            </a:pPr>
            <a:r>
              <a:rPr lang="en-US" sz="1477" dirty="0">
                <a:latin typeface="Arial" charset="0"/>
                <a:ea typeface="Arial" charset="0"/>
                <a:cs typeface="Arial" charset="0"/>
              </a:rPr>
              <a:t>Improve identification of relocating customers in Agent Tools</a:t>
            </a:r>
          </a:p>
          <a:p>
            <a:pPr marL="263776" indent="-263776">
              <a:buFont typeface="Arial" charset="0"/>
              <a:buChar char="•"/>
            </a:pPr>
            <a:r>
              <a:rPr lang="en-US" sz="1477" dirty="0">
                <a:latin typeface="Arial" charset="0"/>
                <a:ea typeface="Arial" charset="0"/>
                <a:cs typeface="Arial" charset="0"/>
              </a:rPr>
              <a:t>Implement a standard referral fee for third-party referrals</a:t>
            </a:r>
          </a:p>
          <a:p>
            <a:pPr marL="263776" indent="-263776">
              <a:buFont typeface="Arial" charset="0"/>
              <a:buChar char="•"/>
            </a:pPr>
            <a:r>
              <a:rPr lang="en-US" sz="1477" dirty="0">
                <a:latin typeface="Arial" charset="0"/>
                <a:ea typeface="Arial" charset="0"/>
                <a:cs typeface="Arial" charset="0"/>
              </a:rPr>
              <a:t>Begin offering “neighborhood consultations”</a:t>
            </a:r>
          </a:p>
          <a:p>
            <a:pPr marL="263776" indent="-263776">
              <a:buFont typeface="Arial" charset="0"/>
              <a:buChar char="•"/>
            </a:pPr>
            <a:r>
              <a:rPr lang="en-US" sz="1477" dirty="0">
                <a:latin typeface="Arial" charset="0"/>
                <a:ea typeface="Arial" charset="0"/>
                <a:cs typeface="Arial" charset="0"/>
              </a:rPr>
              <a:t>Add a “Relocation Coordinator” role</a:t>
            </a:r>
          </a:p>
          <a:p>
            <a:pPr marL="263776" indent="-263776">
              <a:buFont typeface="Arial" charset="0"/>
              <a:buChar char="•"/>
            </a:pPr>
            <a:r>
              <a:rPr lang="en-US" sz="1477" dirty="0">
                <a:latin typeface="Arial" charset="0"/>
                <a:ea typeface="Arial" charset="0"/>
                <a:cs typeface="Arial" charset="0"/>
              </a:rPr>
              <a:t>Add relocation content and features to the Redfin website</a:t>
            </a:r>
            <a:endParaRPr lang="en-CA" sz="1477" b="1" dirty="0">
              <a:latin typeface="Arial" charset="0"/>
              <a:ea typeface="Arial" charset="0"/>
              <a:cs typeface="Arial" charset="0"/>
            </a:endParaRPr>
          </a:p>
        </p:txBody>
      </p:sp>
    </p:spTree>
    <p:extLst>
      <p:ext uri="{BB962C8B-B14F-4D97-AF65-F5344CB8AC3E}">
        <p14:creationId xmlns:p14="http://schemas.microsoft.com/office/powerpoint/2010/main" val="888125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80" y="2456232"/>
            <a:ext cx="5305363" cy="433196"/>
          </a:xfrm>
          <a:prstGeom prst="rect">
            <a:avLst/>
          </a:prstGeom>
        </p:spPr>
        <p:txBody>
          <a:bodyPr wrap="none">
            <a:spAutoFit/>
          </a:bodyPr>
          <a:lstStyle/>
          <a:p>
            <a:r>
              <a:rPr lang="en-US" sz="2215" b="1" dirty="0">
                <a:solidFill>
                  <a:srgbClr val="FF6337"/>
                </a:solidFill>
                <a:latin typeface="Arial"/>
                <a:ea typeface="Cambria" charset="0"/>
                <a:cs typeface="Arial"/>
              </a:rPr>
              <a:t> Demo: Jay Dixit’s Question Method™</a:t>
            </a:r>
            <a:endParaRPr lang="en-CA" sz="1846" b="1" dirty="0"/>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7" name="TextBox 6"/>
          <p:cNvSpPr txBox="1"/>
          <p:nvPr/>
        </p:nvSpPr>
        <p:spPr>
          <a:xfrm>
            <a:off x="1333243" y="3564029"/>
            <a:ext cx="7511826" cy="546945"/>
          </a:xfrm>
          <a:prstGeom prst="rect">
            <a:avLst/>
          </a:prstGeom>
          <a:noFill/>
        </p:spPr>
        <p:txBody>
          <a:bodyPr wrap="square" rtlCol="0">
            <a:spAutoFit/>
          </a:bodyPr>
          <a:lstStyle/>
          <a:p>
            <a:pPr>
              <a:lnSpc>
                <a:spcPct val="200000"/>
              </a:lnSpc>
            </a:pPr>
            <a:r>
              <a:rPr lang="en-CA" sz="1477" b="1" dirty="0">
                <a:latin typeface="Arial" panose="020B0604020202020204" pitchFamily="34" charset="0"/>
                <a:cs typeface="Arial" panose="020B0604020202020204" pitchFamily="34" charset="0"/>
              </a:rPr>
              <a:t>What’s our strategy for doing better in those two areas?</a:t>
            </a:r>
          </a:p>
        </p:txBody>
      </p:sp>
      <p:sp>
        <p:nvSpPr>
          <p:cNvPr id="8" name="TextBox 7"/>
          <p:cNvSpPr txBox="1"/>
          <p:nvPr/>
        </p:nvSpPr>
        <p:spPr>
          <a:xfrm>
            <a:off x="1447416" y="4195144"/>
            <a:ext cx="7744762" cy="319639"/>
          </a:xfrm>
          <a:prstGeom prst="rect">
            <a:avLst/>
          </a:prstGeom>
          <a:noFill/>
        </p:spPr>
        <p:txBody>
          <a:bodyPr wrap="square" rtlCol="0">
            <a:spAutoFit/>
          </a:bodyPr>
          <a:lstStyle/>
          <a:p>
            <a:pPr marL="263776" indent="-263776">
              <a:buFont typeface="Wingdings" charset="2"/>
              <a:buChar char="§"/>
            </a:pPr>
            <a:r>
              <a:rPr lang="en-US" sz="1477" dirty="0">
                <a:latin typeface="Arial" charset="0"/>
                <a:ea typeface="Arial" charset="0"/>
                <a:cs typeface="Arial" charset="0"/>
              </a:rPr>
              <a:t>for generating leads</a:t>
            </a:r>
          </a:p>
        </p:txBody>
      </p:sp>
      <p:sp>
        <p:nvSpPr>
          <p:cNvPr id="9" name="TextBox 8"/>
          <p:cNvSpPr txBox="1"/>
          <p:nvPr/>
        </p:nvSpPr>
        <p:spPr>
          <a:xfrm>
            <a:off x="1799833" y="4507655"/>
            <a:ext cx="7744762" cy="1001556"/>
          </a:xfrm>
          <a:prstGeom prst="rect">
            <a:avLst/>
          </a:prstGeom>
          <a:noFill/>
        </p:spPr>
        <p:txBody>
          <a:bodyPr wrap="square" rtlCol="0">
            <a:spAutoFit/>
          </a:bodyPr>
          <a:lstStyle/>
          <a:p>
            <a:pPr marL="263776" indent="-263776">
              <a:buFont typeface="Arial" charset="0"/>
              <a:buChar char="•"/>
            </a:pPr>
            <a:r>
              <a:rPr lang="en-US" sz="1477" dirty="0">
                <a:latin typeface="Arial" charset="0"/>
                <a:ea typeface="Arial" charset="0"/>
                <a:cs typeface="Arial" charset="0"/>
              </a:rPr>
              <a:t>Partner with MOVE Guides</a:t>
            </a:r>
          </a:p>
          <a:p>
            <a:pPr marL="263776" indent="-263776">
              <a:buFont typeface="Arial" charset="0"/>
              <a:buChar char="•"/>
            </a:pPr>
            <a:r>
              <a:rPr lang="en-US" sz="1477" dirty="0">
                <a:latin typeface="Arial" charset="0"/>
                <a:ea typeface="Arial" charset="0"/>
                <a:cs typeface="Arial" charset="0"/>
              </a:rPr>
              <a:t>Begin targeted consumer marketing of relocating customers</a:t>
            </a:r>
          </a:p>
          <a:p>
            <a:pPr marL="263776" indent="-263776">
              <a:buFont typeface="Arial" charset="0"/>
              <a:buChar char="•"/>
            </a:pPr>
            <a:r>
              <a:rPr lang="en-US" sz="1477" dirty="0">
                <a:latin typeface="Arial" charset="0"/>
                <a:ea typeface="Arial" charset="0"/>
                <a:cs typeface="Arial" charset="0"/>
              </a:rPr>
              <a:t>Partner with corporate talent recruiters</a:t>
            </a:r>
          </a:p>
          <a:p>
            <a:pPr marL="263776" indent="-263776">
              <a:buFont typeface="Arial" charset="0"/>
              <a:buChar char="•"/>
            </a:pPr>
            <a:r>
              <a:rPr lang="en-US" sz="1477" dirty="0">
                <a:latin typeface="Arial" charset="0"/>
                <a:ea typeface="Arial" charset="0"/>
                <a:cs typeface="Arial" charset="0"/>
              </a:rPr>
              <a:t>Begin a Redfin Business Ambassador program</a:t>
            </a:r>
            <a:endParaRPr lang="en-CA" sz="1477" b="1" dirty="0">
              <a:latin typeface="Arial" charset="0"/>
              <a:ea typeface="Arial" charset="0"/>
              <a:cs typeface="Arial" charset="0"/>
            </a:endParaRPr>
          </a:p>
        </p:txBody>
      </p:sp>
    </p:spTree>
    <p:extLst>
      <p:ext uri="{BB962C8B-B14F-4D97-AF65-F5344CB8AC3E}">
        <p14:creationId xmlns:p14="http://schemas.microsoft.com/office/powerpoint/2010/main" val="517253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549995" y="2896650"/>
            <a:ext cx="3653744" cy="1001556"/>
          </a:xfrm>
          <a:prstGeom prst="rect">
            <a:avLst/>
          </a:prstGeom>
          <a:noFill/>
        </p:spPr>
        <p:txBody>
          <a:bodyPr wrap="square" rtlCol="0">
            <a:spAutoFit/>
          </a:bodyPr>
          <a:lstStyle/>
          <a:p>
            <a:r>
              <a:rPr lang="en-CA" sz="2954" b="1" dirty="0">
                <a:solidFill>
                  <a:srgbClr val="FF6338"/>
                </a:solidFill>
                <a:latin typeface="Helvetica Neue"/>
              </a:rPr>
              <a:t>Goals and learning objectives</a:t>
            </a:r>
          </a:p>
        </p:txBody>
      </p:sp>
      <p:sp>
        <p:nvSpPr>
          <p:cNvPr id="7" name="Rectangle 6"/>
          <p:cNvSpPr/>
          <p:nvPr/>
        </p:nvSpPr>
        <p:spPr>
          <a:xfrm>
            <a:off x="1" y="3123801"/>
            <a:ext cx="5411243"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83466938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293865" y="2192630"/>
            <a:ext cx="7491566" cy="424860"/>
          </a:xfrm>
          <a:prstGeom prst="rect">
            <a:avLst/>
          </a:prstGeom>
        </p:spPr>
        <p:txBody>
          <a:bodyPr wrap="square">
            <a:spAutoFit/>
          </a:bodyPr>
          <a:lstStyle/>
          <a:p>
            <a:pPr>
              <a:lnSpc>
                <a:spcPct val="130000"/>
              </a:lnSpc>
            </a:pPr>
            <a:r>
              <a:rPr lang="en-US" sz="1662" b="1" dirty="0">
                <a:solidFill>
                  <a:schemeClr val="bg1"/>
                </a:solidFill>
                <a:latin typeface="Arial" charset="0"/>
                <a:ea typeface="Arial" charset="0"/>
                <a:cs typeface="Arial" charset="0"/>
              </a:rPr>
              <a:t>PRACTICE: </a:t>
            </a:r>
            <a:r>
              <a:rPr lang="en-US" sz="1662" dirty="0">
                <a:solidFill>
                  <a:schemeClr val="bg1"/>
                </a:solidFill>
                <a:latin typeface="Arial" charset="0"/>
                <a:ea typeface="Arial" charset="0"/>
                <a:cs typeface="Arial" charset="0"/>
              </a:rPr>
              <a:t>The Question Method™</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495117" y="3113092"/>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Run the Question Method™ on the document you brought</a:t>
            </a:r>
          </a:p>
        </p:txBody>
      </p:sp>
    </p:spTree>
    <p:extLst>
      <p:ext uri="{BB962C8B-B14F-4D97-AF65-F5344CB8AC3E}">
        <p14:creationId xmlns:p14="http://schemas.microsoft.com/office/powerpoint/2010/main" val="110168339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QUESTIONS CHECKLIST: </a:t>
            </a:r>
            <a:r>
              <a:rPr lang="en-CA" sz="1662" dirty="0">
                <a:solidFill>
                  <a:schemeClr val="bg1"/>
                </a:solidFill>
                <a:latin typeface="Arial" charset="0"/>
                <a:ea typeface="Arial" charset="0"/>
                <a:cs typeface="Arial" charset="0"/>
              </a:rPr>
              <a:t>Have you answered the critical questions?</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799775" y="3145360"/>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What are some critical questions?</a:t>
            </a:r>
          </a:p>
        </p:txBody>
      </p:sp>
    </p:spTree>
    <p:extLst>
      <p:ext uri="{BB962C8B-B14F-4D97-AF65-F5344CB8AC3E}">
        <p14:creationId xmlns:p14="http://schemas.microsoft.com/office/powerpoint/2010/main" val="196182169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QUESTIONS CHECKLIST: </a:t>
            </a:r>
            <a:r>
              <a:rPr lang="en-CA" sz="1662" dirty="0">
                <a:solidFill>
                  <a:schemeClr val="bg1"/>
                </a:solidFill>
                <a:latin typeface="Arial" charset="0"/>
                <a:ea typeface="Arial" charset="0"/>
                <a:cs typeface="Arial" charset="0"/>
              </a:rPr>
              <a:t>For a </a:t>
            </a:r>
            <a:r>
              <a:rPr lang="en-CA" sz="1662" b="1" dirty="0">
                <a:solidFill>
                  <a:schemeClr val="bg1"/>
                </a:solidFill>
                <a:latin typeface="Arial" charset="0"/>
                <a:ea typeface="Arial" charset="0"/>
                <a:cs typeface="Arial" charset="0"/>
              </a:rPr>
              <a:t>memo</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647146" y="3174637"/>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What are some critical questions?</a:t>
            </a:r>
          </a:p>
        </p:txBody>
      </p:sp>
    </p:spTree>
    <p:extLst>
      <p:ext uri="{BB962C8B-B14F-4D97-AF65-F5344CB8AC3E}">
        <p14:creationId xmlns:p14="http://schemas.microsoft.com/office/powerpoint/2010/main" val="146175995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QUESTIONS CHECKLIST: </a:t>
            </a:r>
            <a:r>
              <a:rPr lang="en-CA" sz="1662" dirty="0">
                <a:solidFill>
                  <a:schemeClr val="bg1"/>
                </a:solidFill>
                <a:latin typeface="Arial" charset="0"/>
                <a:ea typeface="Arial" charset="0"/>
                <a:cs typeface="Arial" charset="0"/>
              </a:rPr>
              <a:t>For a </a:t>
            </a:r>
            <a:r>
              <a:rPr lang="en-CA" sz="1662" b="1" dirty="0">
                <a:solidFill>
                  <a:schemeClr val="bg1"/>
                </a:solidFill>
                <a:latin typeface="Arial" charset="0"/>
                <a:ea typeface="Arial" charset="0"/>
                <a:cs typeface="Arial" charset="0"/>
              </a:rPr>
              <a:t>memo</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647146" y="3373981"/>
            <a:ext cx="7511826" cy="774251"/>
          </a:xfrm>
          <a:prstGeom prst="rect">
            <a:avLst/>
          </a:prstGeom>
          <a:noFill/>
        </p:spPr>
        <p:txBody>
          <a:bodyPr wrap="square" rtlCol="0">
            <a:spAutoFit/>
          </a:bodyPr>
          <a:lstStyle/>
          <a:p>
            <a:pPr marL="263776" indent="-263776">
              <a:buFont typeface="Wingdings" charset="2"/>
              <a:buChar char="§"/>
            </a:pPr>
            <a:r>
              <a:rPr lang="en-CA" sz="1477" b="1" dirty="0">
                <a:latin typeface="Arial" panose="020B0604020202020204" pitchFamily="34" charset="0"/>
                <a:cs typeface="Arial" panose="020B0604020202020204" pitchFamily="34" charset="0"/>
              </a:rPr>
              <a:t>How will we win? </a:t>
            </a:r>
          </a:p>
          <a:p>
            <a:pPr marL="328254" indent="-263776">
              <a:buFont typeface="Wingdings" charset="2"/>
              <a:buChar char="§"/>
            </a:pPr>
            <a:endParaRPr lang="en-CA" sz="1477" b="1" dirty="0">
              <a:latin typeface="Arial" panose="020B0604020202020204" pitchFamily="34" charset="0"/>
              <a:cs typeface="Arial" panose="020B0604020202020204" pitchFamily="34" charset="0"/>
            </a:endParaRPr>
          </a:p>
          <a:p>
            <a:pPr marL="424972" indent="-265242">
              <a:buFont typeface="Wingdings" charset="2"/>
              <a:buChar char="§"/>
            </a:pPr>
            <a:r>
              <a:rPr lang="en-CA" sz="1477" b="1" dirty="0">
                <a:latin typeface="Arial" panose="020B0604020202020204" pitchFamily="34" charset="0"/>
                <a:cs typeface="Arial" panose="020B0604020202020204" pitchFamily="34" charset="0"/>
              </a:rPr>
              <a:t>What’s the plan? </a:t>
            </a:r>
          </a:p>
        </p:txBody>
      </p:sp>
    </p:spTree>
    <p:extLst>
      <p:ext uri="{BB962C8B-B14F-4D97-AF65-F5344CB8AC3E}">
        <p14:creationId xmlns:p14="http://schemas.microsoft.com/office/powerpoint/2010/main" val="59475465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QUESTIONS CHECKLIST: </a:t>
            </a:r>
            <a:r>
              <a:rPr lang="en-CA" sz="1662" dirty="0">
                <a:solidFill>
                  <a:schemeClr val="bg1"/>
                </a:solidFill>
                <a:latin typeface="Arial" charset="0"/>
                <a:ea typeface="Arial" charset="0"/>
                <a:cs typeface="Arial" charset="0"/>
              </a:rPr>
              <a:t>For an </a:t>
            </a:r>
            <a:r>
              <a:rPr lang="en-CA" sz="1662" b="1" dirty="0">
                <a:solidFill>
                  <a:schemeClr val="bg1"/>
                </a:solidFill>
                <a:latin typeface="Arial" charset="0"/>
                <a:ea typeface="Arial" charset="0"/>
                <a:cs typeface="Arial" charset="0"/>
              </a:rPr>
              <a:t>update</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647146" y="3174637"/>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What are some critical questions?</a:t>
            </a:r>
          </a:p>
        </p:txBody>
      </p:sp>
    </p:spTree>
    <p:extLst>
      <p:ext uri="{BB962C8B-B14F-4D97-AF65-F5344CB8AC3E}">
        <p14:creationId xmlns:p14="http://schemas.microsoft.com/office/powerpoint/2010/main" val="43199917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QUESTIONS CHECKLIST: </a:t>
            </a:r>
            <a:r>
              <a:rPr lang="en-CA" sz="1662" dirty="0">
                <a:solidFill>
                  <a:schemeClr val="bg1"/>
                </a:solidFill>
                <a:latin typeface="Arial" charset="0"/>
                <a:ea typeface="Arial" charset="0"/>
                <a:cs typeface="Arial" charset="0"/>
              </a:rPr>
              <a:t>For an </a:t>
            </a:r>
            <a:r>
              <a:rPr lang="en-CA" sz="1662" b="1" dirty="0">
                <a:solidFill>
                  <a:schemeClr val="bg1"/>
                </a:solidFill>
                <a:latin typeface="Arial" charset="0"/>
                <a:ea typeface="Arial" charset="0"/>
                <a:cs typeface="Arial" charset="0"/>
              </a:rPr>
              <a:t>update</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647146" y="3194380"/>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What’s our current status?</a:t>
            </a:r>
          </a:p>
        </p:txBody>
      </p:sp>
    </p:spTree>
    <p:extLst>
      <p:ext uri="{BB962C8B-B14F-4D97-AF65-F5344CB8AC3E}">
        <p14:creationId xmlns:p14="http://schemas.microsoft.com/office/powerpoint/2010/main" val="75974957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QUESTIONS CHECKLIST: </a:t>
            </a:r>
            <a:r>
              <a:rPr lang="en-CA" sz="1662" dirty="0">
                <a:solidFill>
                  <a:schemeClr val="bg1"/>
                </a:solidFill>
                <a:latin typeface="Arial" charset="0"/>
                <a:ea typeface="Arial" charset="0"/>
                <a:cs typeface="Arial" charset="0"/>
              </a:rPr>
              <a:t>Have you answered the critical questions?</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458738" y="2997906"/>
            <a:ext cx="7511826" cy="3161250"/>
          </a:xfrm>
          <a:prstGeom prst="rect">
            <a:avLst/>
          </a:prstGeom>
          <a:noFill/>
        </p:spPr>
        <p:txBody>
          <a:bodyPr wrap="square" rtlCol="0">
            <a:spAutoFit/>
          </a:bodyPr>
          <a:lstStyle/>
          <a:p>
            <a:pPr marL="263776" indent="-263776">
              <a:lnSpc>
                <a:spcPct val="150000"/>
              </a:lnSpc>
              <a:buFont typeface="Wingdings" charset="2"/>
              <a:buChar char="§"/>
            </a:pPr>
            <a:r>
              <a:rPr lang="en-CA" sz="1477" dirty="0">
                <a:latin typeface="Arial" panose="020B0604020202020204" pitchFamily="34" charset="0"/>
                <a:cs typeface="Arial" panose="020B0604020202020204" pitchFamily="34" charset="0"/>
              </a:rPr>
              <a:t>What’s my goal in this document?</a:t>
            </a:r>
          </a:p>
          <a:p>
            <a:pPr marL="424972" indent="-265242">
              <a:lnSpc>
                <a:spcPct val="150000"/>
              </a:lnSpc>
              <a:buFont typeface="Wingdings" charset="2"/>
              <a:buChar char="§"/>
            </a:pPr>
            <a:r>
              <a:rPr lang="en-CA" sz="1477" dirty="0">
                <a:latin typeface="Arial" panose="020B0604020202020204" pitchFamily="34" charset="0"/>
                <a:cs typeface="Arial" panose="020B0604020202020204" pitchFamily="34" charset="0"/>
              </a:rPr>
              <a:t>What am I trying to say?</a:t>
            </a:r>
          </a:p>
          <a:p>
            <a:pPr marL="586169" lvl="1" indent="-298946">
              <a:lnSpc>
                <a:spcPct val="150000"/>
              </a:lnSpc>
              <a:buFont typeface="Wingdings" charset="2"/>
              <a:buChar char="§"/>
            </a:pPr>
            <a:r>
              <a:rPr lang="en-CA" sz="1477" dirty="0">
                <a:latin typeface="Arial" panose="020B0604020202020204" pitchFamily="34" charset="0"/>
                <a:cs typeface="Arial" panose="020B0604020202020204" pitchFamily="34" charset="0"/>
              </a:rPr>
              <a:t>Where are we today, where do we want to be in the future?</a:t>
            </a:r>
          </a:p>
          <a:p>
            <a:pPr marL="688748" indent="-275499">
              <a:lnSpc>
                <a:spcPct val="150000"/>
              </a:lnSpc>
              <a:buFont typeface="Wingdings" charset="2"/>
              <a:buChar char="§"/>
            </a:pPr>
            <a:r>
              <a:rPr lang="en-CA" sz="1477" dirty="0">
                <a:latin typeface="Arial" panose="020B0604020202020204" pitchFamily="34" charset="0"/>
                <a:cs typeface="Arial" panose="020B0604020202020204" pitchFamily="34" charset="0"/>
              </a:rPr>
              <a:t>How do I propose that we get there?</a:t>
            </a:r>
          </a:p>
          <a:p>
            <a:pPr marL="849944" indent="-310669">
              <a:lnSpc>
                <a:spcPct val="150000"/>
              </a:lnSpc>
              <a:buFont typeface="Wingdings" charset="2"/>
              <a:buChar char="§"/>
            </a:pPr>
            <a:r>
              <a:rPr lang="en-CA" sz="1477" dirty="0">
                <a:latin typeface="Arial" panose="020B0604020202020204" pitchFamily="34" charset="0"/>
                <a:cs typeface="Arial" panose="020B0604020202020204" pitchFamily="34" charset="0"/>
              </a:rPr>
              <a:t>What’s the problem I’m trying to solve?</a:t>
            </a:r>
          </a:p>
          <a:p>
            <a:pPr marL="918820" indent="-263776">
              <a:lnSpc>
                <a:spcPct val="150000"/>
              </a:lnSpc>
              <a:buFont typeface="Wingdings" charset="2"/>
              <a:buChar char="§"/>
            </a:pPr>
            <a:r>
              <a:rPr lang="en-CA" sz="1477" dirty="0">
                <a:latin typeface="Arial" panose="020B0604020202020204" pitchFamily="34" charset="0"/>
                <a:cs typeface="Arial" panose="020B0604020202020204" pitchFamily="34" charset="0"/>
              </a:rPr>
              <a:t>What solution am I proposing?</a:t>
            </a:r>
          </a:p>
          <a:p>
            <a:pPr marL="1021398" indent="-263776">
              <a:lnSpc>
                <a:spcPct val="150000"/>
              </a:lnSpc>
              <a:buFont typeface="Wingdings" charset="2"/>
              <a:buChar char="§"/>
            </a:pPr>
            <a:r>
              <a:rPr lang="en-CA" sz="1477" dirty="0">
                <a:latin typeface="Arial" panose="020B0604020202020204" pitchFamily="34" charset="0"/>
                <a:cs typeface="Arial" panose="020B0604020202020204" pitchFamily="34" charset="0"/>
              </a:rPr>
              <a:t>Why do I think this will work?</a:t>
            </a:r>
          </a:p>
          <a:p>
            <a:pPr marL="1170871" indent="-263776">
              <a:lnSpc>
                <a:spcPct val="150000"/>
              </a:lnSpc>
              <a:buFont typeface="Wingdings" charset="2"/>
              <a:buChar char="§"/>
            </a:pPr>
            <a:r>
              <a:rPr lang="en-CA" sz="1477" dirty="0">
                <a:latin typeface="Arial" panose="020B0604020202020204" pitchFamily="34" charset="0"/>
                <a:cs typeface="Arial" panose="020B0604020202020204" pitchFamily="34" charset="0"/>
              </a:rPr>
              <a:t>What evidence do I have to back up my assertions?</a:t>
            </a:r>
          </a:p>
          <a:p>
            <a:pPr marL="1274916" indent="-263776">
              <a:lnSpc>
                <a:spcPct val="150000"/>
              </a:lnSpc>
              <a:buFont typeface="Wingdings" charset="2"/>
              <a:buChar char="§"/>
            </a:pPr>
            <a:r>
              <a:rPr lang="en-CA" sz="1477" dirty="0">
                <a:latin typeface="Arial" panose="020B0604020202020204" pitchFamily="34" charset="0"/>
                <a:cs typeface="Arial" panose="020B0604020202020204" pitchFamily="34" charset="0"/>
              </a:rPr>
              <a:t>How will we keep track of progress, assess performance?</a:t>
            </a:r>
          </a:p>
        </p:txBody>
      </p:sp>
    </p:spTree>
    <p:extLst>
      <p:ext uri="{BB962C8B-B14F-4D97-AF65-F5344CB8AC3E}">
        <p14:creationId xmlns:p14="http://schemas.microsoft.com/office/powerpoint/2010/main" val="1338129462"/>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QUESTIONS CHECKLIST</a:t>
            </a:r>
            <a:endParaRPr lang="en-CA" sz="1662" dirty="0">
              <a:solidFill>
                <a:schemeClr val="bg1"/>
              </a:solidFill>
              <a:latin typeface="Arial" charset="0"/>
              <a:ea typeface="Arial" charset="0"/>
              <a:cs typeface="Arial" charset="0"/>
            </a:endParaRP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647146" y="3194380"/>
            <a:ext cx="7511826" cy="3274614"/>
          </a:xfrm>
          <a:prstGeom prst="rect">
            <a:avLst/>
          </a:prstGeom>
          <a:noFill/>
        </p:spPr>
        <p:txBody>
          <a:bodyPr wrap="square" rtlCol="0">
            <a:spAutoFit/>
          </a:bodyPr>
          <a:lstStyle/>
          <a:p>
            <a:pPr marL="263776" indent="-263776">
              <a:lnSpc>
                <a:spcPct val="200000"/>
              </a:lnSpc>
              <a:buFont typeface="Wingdings" charset="2"/>
              <a:buChar char="§"/>
            </a:pPr>
            <a:r>
              <a:rPr lang="en-CA" sz="1477" dirty="0">
                <a:latin typeface="Arial" panose="020B0604020202020204" pitchFamily="34" charset="0"/>
                <a:cs typeface="Arial" panose="020B0604020202020204" pitchFamily="34" charset="0"/>
              </a:rPr>
              <a:t>Is this big enough to matter?</a:t>
            </a:r>
          </a:p>
          <a:p>
            <a:pPr marL="685817" lvl="1" indent="-263776">
              <a:lnSpc>
                <a:spcPct val="200000"/>
              </a:lnSpc>
              <a:buFont typeface="Wingdings" charset="2"/>
              <a:buChar char="§"/>
            </a:pPr>
            <a:r>
              <a:rPr lang="en-CA" sz="1477" dirty="0">
                <a:latin typeface="Arial" panose="020B0604020202020204" pitchFamily="34" charset="0"/>
                <a:cs typeface="Arial" panose="020B0604020202020204" pitchFamily="34" charset="0"/>
              </a:rPr>
              <a:t>Who benefits? The team? The customer?</a:t>
            </a:r>
          </a:p>
          <a:p>
            <a:pPr marL="1107858" lvl="2" indent="-263776">
              <a:lnSpc>
                <a:spcPct val="200000"/>
              </a:lnSpc>
              <a:buFont typeface="Wingdings" charset="2"/>
              <a:buChar char="§"/>
            </a:pPr>
            <a:r>
              <a:rPr lang="en-CA" sz="1477" dirty="0">
                <a:latin typeface="Arial" panose="020B0604020202020204" pitchFamily="34" charset="0"/>
                <a:cs typeface="Arial" panose="020B0604020202020204" pitchFamily="34" charset="0"/>
              </a:rPr>
              <a:t>How does this improve the customer experience?</a:t>
            </a:r>
          </a:p>
          <a:p>
            <a:pPr marL="1529900" lvl="3" indent="-263776">
              <a:lnSpc>
                <a:spcPct val="200000"/>
              </a:lnSpc>
              <a:buFont typeface="Wingdings" charset="2"/>
              <a:buChar char="§"/>
            </a:pPr>
            <a:r>
              <a:rPr lang="en-CA" sz="1477" dirty="0">
                <a:latin typeface="Arial" panose="020B0604020202020204" pitchFamily="34" charset="0"/>
                <a:cs typeface="Arial" panose="020B0604020202020204" pitchFamily="34" charset="0"/>
              </a:rPr>
              <a:t>What is this displacing?</a:t>
            </a:r>
          </a:p>
          <a:p>
            <a:pPr marL="1951941" lvl="4" indent="-263776">
              <a:lnSpc>
                <a:spcPct val="200000"/>
              </a:lnSpc>
              <a:buFont typeface="Wingdings" charset="2"/>
              <a:buChar char="§"/>
            </a:pPr>
            <a:r>
              <a:rPr lang="en-CA" sz="1477" dirty="0">
                <a:latin typeface="Arial" panose="020B0604020202020204" pitchFamily="34" charset="0"/>
                <a:cs typeface="Arial" panose="020B0604020202020204" pitchFamily="34" charset="0"/>
              </a:rPr>
              <a:t>What are potential unintended consequences?</a:t>
            </a:r>
          </a:p>
          <a:p>
            <a:pPr marL="263776" indent="-263776">
              <a:lnSpc>
                <a:spcPct val="200000"/>
              </a:lnSpc>
              <a:buFont typeface="Wingdings" charset="2"/>
              <a:buChar char="§"/>
            </a:pPr>
            <a:endParaRPr lang="en-CA" sz="1477" dirty="0">
              <a:latin typeface="Arial" panose="020B0604020202020204" pitchFamily="34" charset="0"/>
              <a:cs typeface="Arial" panose="020B0604020202020204" pitchFamily="34" charset="0"/>
            </a:endParaRPr>
          </a:p>
          <a:p>
            <a:pPr marL="263776" indent="-263776">
              <a:lnSpc>
                <a:spcPct val="200000"/>
              </a:lnSpc>
              <a:buFont typeface="Wingdings" charset="2"/>
              <a:buChar char="§"/>
            </a:pPr>
            <a:endParaRPr lang="en-CA" sz="1477"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84172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bldLvl="5"/>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475270" y="2926549"/>
            <a:ext cx="3728469" cy="944746"/>
          </a:xfrm>
          <a:prstGeom prst="rect">
            <a:avLst/>
          </a:prstGeom>
          <a:noFill/>
        </p:spPr>
        <p:txBody>
          <a:bodyPr wrap="square" rtlCol="0">
            <a:spAutoFit/>
          </a:bodyPr>
          <a:lstStyle/>
          <a:p>
            <a:r>
              <a:rPr lang="en-CA" sz="2954" b="1" dirty="0">
                <a:solidFill>
                  <a:srgbClr val="FF6338"/>
                </a:solidFill>
                <a:latin typeface="Helvetica Neue"/>
              </a:rPr>
              <a:t>Lunch </a:t>
            </a:r>
            <a:br>
              <a:rPr lang="en-CA" sz="2954" b="1" dirty="0">
                <a:solidFill>
                  <a:srgbClr val="FF6338"/>
                </a:solidFill>
                <a:latin typeface="Helvetica Neue"/>
              </a:rPr>
            </a:br>
            <a:r>
              <a:rPr lang="en-CA" sz="2585" dirty="0">
                <a:solidFill>
                  <a:srgbClr val="FF6338"/>
                </a:solidFill>
                <a:latin typeface="Helvetica Neue"/>
              </a:rPr>
              <a:t>11:45 AM–12:45 PM</a:t>
            </a:r>
          </a:p>
        </p:txBody>
      </p:sp>
      <p:sp>
        <p:nvSpPr>
          <p:cNvPr id="7" name="Rectangle 6"/>
          <p:cNvSpPr/>
          <p:nvPr/>
        </p:nvSpPr>
        <p:spPr>
          <a:xfrm>
            <a:off x="1" y="3123801"/>
            <a:ext cx="5411243"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00182129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STRUCTURING A DOCUMENT</a:t>
            </a:r>
            <a:endParaRPr lang="en-US" sz="1662" dirty="0">
              <a:solidFill>
                <a:srgbClr val="E2E2E2"/>
              </a:solidFill>
              <a:latin typeface="Arial" charset="0"/>
              <a:ea typeface="Arial" charset="0"/>
              <a:cs typeface="Arial" charset="0"/>
            </a:endParaRP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449657" y="3145360"/>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Learning objective: </a:t>
            </a:r>
            <a:r>
              <a:rPr lang="en-CA" sz="1477" dirty="0">
                <a:latin typeface="Arial" panose="020B0604020202020204" pitchFamily="34" charset="0"/>
                <a:cs typeface="Arial" panose="020B0604020202020204" pitchFamily="34" charset="0"/>
              </a:rPr>
              <a:t>Use the Question Method™ to formulate a logical structure</a:t>
            </a:r>
          </a:p>
        </p:txBody>
      </p:sp>
    </p:spTree>
    <p:extLst>
      <p:ext uri="{BB962C8B-B14F-4D97-AF65-F5344CB8AC3E}">
        <p14:creationId xmlns:p14="http://schemas.microsoft.com/office/powerpoint/2010/main" val="13473053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425" y="-36856"/>
            <a:ext cx="9144000" cy="6151243"/>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24" name="TextBox 23"/>
          <p:cNvSpPr txBox="1"/>
          <p:nvPr/>
        </p:nvSpPr>
        <p:spPr>
          <a:xfrm>
            <a:off x="6528218" y="703775"/>
            <a:ext cx="1334020" cy="546945"/>
          </a:xfrm>
          <a:prstGeom prst="rect">
            <a:avLst/>
          </a:prstGeom>
          <a:noFill/>
        </p:spPr>
        <p:txBody>
          <a:bodyPr wrap="none" rtlCol="0">
            <a:spAutoFit/>
          </a:bodyPr>
          <a:lstStyle/>
          <a:p>
            <a:r>
              <a:rPr lang="en-US" sz="2954" b="1" dirty="0">
                <a:solidFill>
                  <a:srgbClr val="FF6337"/>
                </a:solidFill>
                <a:latin typeface="Helvetica Neue" charset="0"/>
                <a:ea typeface="Helvetica Neue" charset="0"/>
                <a:cs typeface="Helvetica Neue" charset="0"/>
              </a:rPr>
              <a:t>Goal 1</a:t>
            </a:r>
          </a:p>
        </p:txBody>
      </p:sp>
      <p:sp>
        <p:nvSpPr>
          <p:cNvPr id="28" name="Rectangle 27"/>
          <p:cNvSpPr/>
          <p:nvPr/>
        </p:nvSpPr>
        <p:spPr>
          <a:xfrm>
            <a:off x="1" y="703774"/>
            <a:ext cx="6131938" cy="5982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9" name="TextBox 8"/>
          <p:cNvSpPr txBox="1"/>
          <p:nvPr/>
        </p:nvSpPr>
        <p:spPr>
          <a:xfrm>
            <a:off x="426377" y="2804307"/>
            <a:ext cx="8361113" cy="2050177"/>
          </a:xfrm>
          <a:prstGeom prst="rect">
            <a:avLst/>
          </a:prstGeom>
          <a:noFill/>
        </p:spPr>
        <p:txBody>
          <a:bodyPr wrap="square" rtlCol="0">
            <a:spAutoFit/>
          </a:bodyPr>
          <a:lstStyle/>
          <a:p>
            <a:pPr marL="263776" indent="-263776">
              <a:spcBef>
                <a:spcPts val="1108"/>
              </a:spcBef>
              <a:buFont typeface="Wingdings" charset="2"/>
              <a:buChar char="§"/>
            </a:pPr>
            <a:r>
              <a:rPr lang="en-CA" sz="1662" dirty="0">
                <a:latin typeface="Arial" panose="020B0604020202020204" pitchFamily="34" charset="0"/>
                <a:cs typeface="Arial" panose="020B0604020202020204" pitchFamily="34" charset="0"/>
              </a:rPr>
              <a:t>Learn to use and apply the Question Method™, a technique for identifying the structure and major points of a document by asking and answering a series of analytical questions</a:t>
            </a:r>
          </a:p>
          <a:p>
            <a:pPr marL="263776" indent="-263776">
              <a:spcBef>
                <a:spcPts val="1108"/>
              </a:spcBef>
              <a:buFont typeface="Wingdings" charset="2"/>
              <a:buChar char="§"/>
            </a:pPr>
            <a:r>
              <a:rPr lang="en-CA" sz="1662" dirty="0">
                <a:latin typeface="Arial" panose="020B0604020202020204" pitchFamily="34" charset="0"/>
                <a:cs typeface="Arial" panose="020B0604020202020204" pitchFamily="34" charset="0"/>
              </a:rPr>
              <a:t>Use the Question Method™ to articulate the purpose of the document</a:t>
            </a:r>
          </a:p>
          <a:p>
            <a:pPr marL="263776" indent="-263776">
              <a:spcBef>
                <a:spcPts val="1108"/>
              </a:spcBef>
              <a:buFont typeface="Wingdings" charset="2"/>
              <a:buChar char="§"/>
            </a:pPr>
            <a:r>
              <a:rPr lang="en-CA" sz="1662" dirty="0">
                <a:latin typeface="Arial" panose="020B0604020202020204" pitchFamily="34" charset="0"/>
                <a:cs typeface="Arial" panose="020B0604020202020204" pitchFamily="34" charset="0"/>
              </a:rPr>
              <a:t>Use the Question Method™ to define the key points for each section</a:t>
            </a:r>
          </a:p>
          <a:p>
            <a:pPr marL="263776" indent="-263776">
              <a:spcBef>
                <a:spcPts val="1108"/>
              </a:spcBef>
              <a:buFont typeface="Wingdings" charset="2"/>
              <a:buChar char="§"/>
            </a:pPr>
            <a:r>
              <a:rPr lang="en-CA" sz="1662" dirty="0">
                <a:latin typeface="Arial" panose="020B0604020202020204" pitchFamily="34" charset="0"/>
                <a:cs typeface="Arial" panose="020B0604020202020204" pitchFamily="34" charset="0"/>
              </a:rPr>
              <a:t>Use the Question Method™ to formulate a logical structure</a:t>
            </a:r>
          </a:p>
        </p:txBody>
      </p:sp>
      <p:sp>
        <p:nvSpPr>
          <p:cNvPr id="7" name="Parallelogram 6"/>
          <p:cNvSpPr/>
          <p:nvPr/>
        </p:nvSpPr>
        <p:spPr>
          <a:xfrm>
            <a:off x="92925" y="1766082"/>
            <a:ext cx="8440614" cy="474027"/>
          </a:xfrm>
          <a:prstGeom prst="parallelogram">
            <a:avLst/>
          </a:prstGeom>
          <a:solidFill>
            <a:srgbClr val="FF63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1" name="Content Placeholder 1"/>
          <p:cNvSpPr txBox="1">
            <a:spLocks/>
          </p:cNvSpPr>
          <p:nvPr/>
        </p:nvSpPr>
        <p:spPr>
          <a:xfrm>
            <a:off x="0" y="1766823"/>
            <a:ext cx="7876009" cy="474026"/>
          </a:xfrm>
          <a:prstGeom prst="rect">
            <a:avLst/>
          </a:prstGeom>
          <a:solidFill>
            <a:srgbClr val="FF6337"/>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20928"/>
            <a:r>
              <a:rPr lang="en-CA" sz="1348" dirty="0">
                <a:solidFill>
                  <a:schemeClr val="bg1"/>
                </a:solidFill>
              </a:rPr>
              <a:t> APPLY ANALYTICAL THINKING TO THE PROPOSAL PLANNING PROCESS</a:t>
            </a:r>
          </a:p>
        </p:txBody>
      </p:sp>
    </p:spTree>
    <p:extLst>
      <p:ext uri="{BB962C8B-B14F-4D97-AF65-F5344CB8AC3E}">
        <p14:creationId xmlns:p14="http://schemas.microsoft.com/office/powerpoint/2010/main" val="265109603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751358" y="3170602"/>
            <a:ext cx="7511826" cy="1115305"/>
          </a:xfrm>
          <a:prstGeom prst="rect">
            <a:avLst/>
          </a:prstGeom>
          <a:noFill/>
        </p:spPr>
        <p:txBody>
          <a:bodyPr wrap="square" rtlCol="0">
            <a:spAutoFit/>
          </a:bodyPr>
          <a:lstStyle/>
          <a:p>
            <a:pPr marL="263776" indent="-263776">
              <a:lnSpc>
                <a:spcPct val="150000"/>
              </a:lnSpc>
              <a:buFont typeface="Wingdings" panose="05000000000000000000" pitchFamily="2" charset="2"/>
              <a:buChar char="§"/>
            </a:pPr>
            <a:r>
              <a:rPr lang="en-CA" sz="1477" dirty="0">
                <a:latin typeface="Arial" panose="020B0604020202020204" pitchFamily="34" charset="0"/>
                <a:cs typeface="Arial" panose="020B0604020202020204" pitchFamily="34" charset="0"/>
              </a:rPr>
              <a:t>Take the questions from the Question Method™</a:t>
            </a:r>
          </a:p>
          <a:p>
            <a:pPr marL="263776" indent="-263776">
              <a:lnSpc>
                <a:spcPct val="150000"/>
              </a:lnSpc>
              <a:buFont typeface="Wingdings" panose="05000000000000000000" pitchFamily="2" charset="2"/>
              <a:buChar char="§"/>
            </a:pPr>
            <a:r>
              <a:rPr lang="en-CA" sz="1477" dirty="0">
                <a:latin typeface="Arial" panose="020B0604020202020204" pitchFamily="34" charset="0"/>
                <a:cs typeface="Arial" panose="020B0604020202020204" pitchFamily="34" charset="0"/>
              </a:rPr>
              <a:t>Put them in a logical order</a:t>
            </a:r>
          </a:p>
          <a:p>
            <a:pPr marL="263776" indent="-263776">
              <a:lnSpc>
                <a:spcPct val="150000"/>
              </a:lnSpc>
              <a:buFont typeface="Wingdings" panose="05000000000000000000" pitchFamily="2" charset="2"/>
              <a:buChar char="§"/>
            </a:pPr>
            <a:r>
              <a:rPr lang="en-CA" sz="1477" dirty="0">
                <a:latin typeface="Arial" panose="020B0604020202020204" pitchFamily="34" charset="0"/>
                <a:cs typeface="Arial" panose="020B0604020202020204" pitchFamily="34" charset="0"/>
              </a:rPr>
              <a:t>Identify relevant </a:t>
            </a:r>
            <a:r>
              <a:rPr lang="en-CA" sz="1477" dirty="0" smtClean="0">
                <a:latin typeface="Arial" panose="020B0604020202020204" pitchFamily="34" charset="0"/>
                <a:cs typeface="Arial" panose="020B0604020202020204" pitchFamily="34" charset="0"/>
              </a:rPr>
              <a:t>sub-questions</a:t>
            </a:r>
            <a:endParaRPr lang="en-CA" sz="1477" dirty="0">
              <a:latin typeface="Arial" panose="020B0604020202020204" pitchFamily="34" charset="0"/>
              <a:cs typeface="Arial" panose="020B0604020202020204" pitchFamily="34" charset="0"/>
            </a:endParaRPr>
          </a:p>
        </p:txBody>
      </p:sp>
      <p:sp>
        <p:nvSpPr>
          <p:cNvPr id="6"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78079"/>
            <a:r>
              <a:rPr lang="en-US" sz="1477" b="1" dirty="0">
                <a:latin typeface="Arial" charset="0"/>
                <a:ea typeface="Arial" charset="0"/>
                <a:cs typeface="Arial" charset="0"/>
              </a:rPr>
              <a:t>CREATING A HIERARCHIACAL DOCUMENT STRUCTURE</a:t>
            </a:r>
          </a:p>
        </p:txBody>
      </p:sp>
      <p:cxnSp>
        <p:nvCxnSpPr>
          <p:cNvPr id="7" name="Straight Connector 6"/>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459623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9" name="Parallelogram 8"/>
          <p:cNvSpPr/>
          <p:nvPr/>
        </p:nvSpPr>
        <p:spPr>
          <a:xfrm>
            <a:off x="92925" y="1477020"/>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477761"/>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CA" sz="1348" dirty="0">
                <a:solidFill>
                  <a:schemeClr val="bg1"/>
                </a:solidFill>
              </a:rPr>
              <a:t> THE QUESTION METHOD™</a:t>
            </a:r>
          </a:p>
        </p:txBody>
      </p:sp>
      <p:sp>
        <p:nvSpPr>
          <p:cNvPr id="8" name="TextBox 7"/>
          <p:cNvSpPr txBox="1"/>
          <p:nvPr/>
        </p:nvSpPr>
        <p:spPr>
          <a:xfrm>
            <a:off x="323745" y="2009317"/>
            <a:ext cx="3977500" cy="4069063"/>
          </a:xfrm>
          <a:prstGeom prst="rect">
            <a:avLst/>
          </a:prstGeom>
          <a:noFill/>
        </p:spPr>
        <p:txBody>
          <a:bodyPr wrap="square" rtlCol="0">
            <a:spAutoFit/>
          </a:bodyPr>
          <a:lstStyle/>
          <a:p>
            <a:r>
              <a:rPr lang="en-CA" sz="1292" b="1" dirty="0">
                <a:latin typeface="Arial" panose="020B0604020202020204" pitchFamily="34" charset="0"/>
                <a:cs typeface="Arial" panose="020B0604020202020204" pitchFamily="34" charset="0"/>
              </a:rPr>
              <a:t>What’s the objective of this document?</a:t>
            </a:r>
            <a:endParaRPr lang="en-CA" sz="1292" dirty="0">
              <a:latin typeface="Arial" panose="020B0604020202020204" pitchFamily="34" charset="0"/>
              <a:cs typeface="Arial" panose="020B0604020202020204" pitchFamily="34" charset="0"/>
            </a:endParaRPr>
          </a:p>
          <a:p>
            <a:pPr marL="263776" indent="-263776">
              <a:buFont typeface="Wingdings" charset="2"/>
              <a:buChar char="§"/>
            </a:pPr>
            <a:r>
              <a:rPr lang="en-CA" sz="1292" dirty="0">
                <a:latin typeface="Arial" panose="020B0604020202020204" pitchFamily="34" charset="0"/>
                <a:cs typeface="Arial" panose="020B0604020202020204" pitchFamily="34" charset="0"/>
              </a:rPr>
              <a:t>To lay out a strategy for doing a better job of capturing value from relocating customers.</a:t>
            </a:r>
          </a:p>
          <a:p>
            <a:endParaRPr lang="en-CA" sz="1292" b="1" dirty="0">
              <a:latin typeface="Arial" panose="020B0604020202020204" pitchFamily="34" charset="0"/>
              <a:cs typeface="Arial" panose="020B0604020202020204" pitchFamily="34" charset="0"/>
            </a:endParaRPr>
          </a:p>
          <a:p>
            <a:r>
              <a:rPr lang="en-CA" sz="1292" b="1" dirty="0">
                <a:latin typeface="Arial" panose="020B0604020202020204" pitchFamily="34" charset="0"/>
                <a:cs typeface="Arial" panose="020B0604020202020204" pitchFamily="34" charset="0"/>
              </a:rPr>
              <a:t>Why do we want to do a better job?</a:t>
            </a:r>
            <a:endParaRPr lang="en-CA" sz="1292" dirty="0">
              <a:latin typeface="Arial" panose="020B0604020202020204" pitchFamily="34" charset="0"/>
              <a:cs typeface="Arial" panose="020B0604020202020204" pitchFamily="34" charset="0"/>
            </a:endParaRPr>
          </a:p>
          <a:p>
            <a:pPr marL="263776" indent="-263776">
              <a:buFont typeface="Wingdings" charset="2"/>
              <a:buChar char="§"/>
            </a:pPr>
            <a:r>
              <a:rPr lang="en-CA" sz="1292" dirty="0">
                <a:latin typeface="Arial" panose="020B0604020202020204" pitchFamily="34" charset="0"/>
                <a:cs typeface="Arial" panose="020B0604020202020204" pitchFamily="34" charset="0"/>
              </a:rPr>
              <a:t>we’re not doing a good job of capturing them now</a:t>
            </a:r>
          </a:p>
          <a:p>
            <a:pPr marL="263776" indent="-263776">
              <a:buFont typeface="Wingdings" charset="2"/>
              <a:buChar char="§"/>
            </a:pPr>
            <a:r>
              <a:rPr lang="en-CA" sz="1292" dirty="0">
                <a:latin typeface="Arial" panose="020B0604020202020204" pitchFamily="34" charset="0"/>
                <a:cs typeface="Arial" panose="020B0604020202020204" pitchFamily="34" charset="0"/>
              </a:rPr>
              <a:t>because they’re a huge opportunity</a:t>
            </a:r>
          </a:p>
          <a:p>
            <a:endParaRPr lang="en-CA" sz="1292" b="1" dirty="0">
              <a:latin typeface="Arial" panose="020B0604020202020204" pitchFamily="34" charset="0"/>
              <a:cs typeface="Arial" panose="020B0604020202020204" pitchFamily="34" charset="0"/>
            </a:endParaRPr>
          </a:p>
          <a:p>
            <a:r>
              <a:rPr lang="en-CA" sz="1292" b="1" dirty="0">
                <a:latin typeface="Arial" panose="020B0604020202020204" pitchFamily="34" charset="0"/>
                <a:cs typeface="Arial" panose="020B0604020202020204" pitchFamily="34" charset="0"/>
              </a:rPr>
              <a:t>How are we not doing a good job of capturing them now?</a:t>
            </a:r>
            <a:endParaRPr lang="en-CA" sz="1292" dirty="0">
              <a:latin typeface="Arial" panose="020B0604020202020204" pitchFamily="34" charset="0"/>
              <a:cs typeface="Arial" panose="020B0604020202020204" pitchFamily="34" charset="0"/>
            </a:endParaRPr>
          </a:p>
          <a:p>
            <a:pPr marL="263776" indent="-263776">
              <a:buFont typeface="Wingdings" charset="2"/>
              <a:buChar char="§"/>
            </a:pPr>
            <a:r>
              <a:rPr lang="en-CA" sz="1292" dirty="0">
                <a:latin typeface="Arial" panose="020B0604020202020204" pitchFamily="34" charset="0"/>
                <a:cs typeface="Arial" panose="020B0604020202020204" pitchFamily="34" charset="0"/>
              </a:rPr>
              <a:t>we’re not capturing new leads</a:t>
            </a:r>
          </a:p>
          <a:p>
            <a:pPr marL="263776" indent="-263776">
              <a:buFont typeface="Wingdings" charset="2"/>
              <a:buChar char="§"/>
            </a:pPr>
            <a:r>
              <a:rPr lang="en-CA" sz="1292" dirty="0">
                <a:latin typeface="Arial" panose="020B0604020202020204" pitchFamily="34" charset="0"/>
                <a:cs typeface="Arial" panose="020B0604020202020204" pitchFamily="34" charset="0"/>
              </a:rPr>
              <a:t>we’re not converting</a:t>
            </a:r>
          </a:p>
          <a:p>
            <a:endParaRPr lang="en-CA" sz="1292" b="1" dirty="0">
              <a:latin typeface="Arial" panose="020B0604020202020204" pitchFamily="34" charset="0"/>
              <a:cs typeface="Arial" panose="020B0604020202020204" pitchFamily="34" charset="0"/>
            </a:endParaRPr>
          </a:p>
          <a:p>
            <a:r>
              <a:rPr lang="en-CA" sz="1292" b="1" dirty="0">
                <a:latin typeface="Arial" panose="020B0604020202020204" pitchFamily="34" charset="0"/>
                <a:cs typeface="Arial" panose="020B0604020202020204" pitchFamily="34" charset="0"/>
              </a:rPr>
              <a:t>Why do we think they’re a huge opportunity?</a:t>
            </a:r>
            <a:endParaRPr lang="en-CA" sz="1292" dirty="0">
              <a:latin typeface="Arial" panose="020B0604020202020204" pitchFamily="34" charset="0"/>
              <a:cs typeface="Arial" panose="020B0604020202020204" pitchFamily="34" charset="0"/>
            </a:endParaRPr>
          </a:p>
          <a:p>
            <a:pPr marL="263776" indent="-263776">
              <a:buFont typeface="Wingdings" charset="2"/>
              <a:buChar char="§"/>
            </a:pPr>
            <a:r>
              <a:rPr lang="en-CA" sz="1292" dirty="0">
                <a:latin typeface="Arial" panose="020B0604020202020204" pitchFamily="34" charset="0"/>
                <a:cs typeface="Arial" panose="020B0604020202020204" pitchFamily="34" charset="0"/>
              </a:rPr>
              <a:t>relocating customers are a large segment of good contacts</a:t>
            </a:r>
          </a:p>
          <a:p>
            <a:pPr marL="263776" indent="-263776">
              <a:buFont typeface="Wingdings" charset="2"/>
              <a:buChar char="§"/>
            </a:pPr>
            <a:r>
              <a:rPr lang="en-CA" sz="1292" dirty="0">
                <a:latin typeface="Arial" panose="020B0604020202020204" pitchFamily="34" charset="0"/>
                <a:cs typeface="Arial" panose="020B0604020202020204" pitchFamily="34" charset="0"/>
              </a:rPr>
              <a:t>relocating customers are good customers for us</a:t>
            </a:r>
          </a:p>
          <a:p>
            <a:pPr marL="263776" indent="-263776">
              <a:buFont typeface="Wingdings" charset="2"/>
              <a:buChar char="§"/>
            </a:pPr>
            <a:r>
              <a:rPr lang="en-CA" sz="1292" dirty="0">
                <a:latin typeface="Arial" panose="020B0604020202020204" pitchFamily="34" charset="0"/>
                <a:cs typeface="Arial" panose="020B0604020202020204" pitchFamily="34" charset="0"/>
              </a:rPr>
              <a:t>we’re uniquely positioned to win relocating customers</a:t>
            </a:r>
          </a:p>
        </p:txBody>
      </p:sp>
      <p:sp>
        <p:nvSpPr>
          <p:cNvPr id="2" name="Rectangle 1"/>
          <p:cNvSpPr/>
          <p:nvPr/>
        </p:nvSpPr>
        <p:spPr>
          <a:xfrm>
            <a:off x="4313230" y="2009316"/>
            <a:ext cx="4589885" cy="4069063"/>
          </a:xfrm>
          <a:prstGeom prst="rect">
            <a:avLst/>
          </a:prstGeom>
        </p:spPr>
        <p:txBody>
          <a:bodyPr wrap="square">
            <a:spAutoFit/>
          </a:bodyPr>
          <a:lstStyle/>
          <a:p>
            <a:r>
              <a:rPr lang="en-CA" sz="1292" b="1" dirty="0">
                <a:latin typeface="Arial" panose="020B0604020202020204" pitchFamily="34" charset="0"/>
                <a:cs typeface="Arial" panose="020B0604020202020204" pitchFamily="34" charset="0"/>
              </a:rPr>
              <a:t>Well OK so what could we do better?</a:t>
            </a:r>
            <a:endParaRPr lang="en-CA" sz="1292" dirty="0">
              <a:latin typeface="Arial" panose="020B0604020202020204" pitchFamily="34" charset="0"/>
              <a:cs typeface="Arial" panose="020B0604020202020204" pitchFamily="34" charset="0"/>
            </a:endParaRPr>
          </a:p>
          <a:p>
            <a:pPr marL="263776" indent="-263776">
              <a:buFont typeface="Wingdings" charset="2"/>
              <a:buChar char="§"/>
            </a:pPr>
            <a:r>
              <a:rPr lang="en-CA" sz="1292" dirty="0">
                <a:latin typeface="Arial" panose="020B0604020202020204" pitchFamily="34" charset="0"/>
                <a:cs typeface="Arial" panose="020B0604020202020204" pitchFamily="34" charset="0"/>
              </a:rPr>
              <a:t>generating leads</a:t>
            </a:r>
          </a:p>
          <a:p>
            <a:pPr marL="263776" indent="-263776">
              <a:buFont typeface="Wingdings" charset="2"/>
              <a:buChar char="§"/>
            </a:pPr>
            <a:r>
              <a:rPr lang="en-CA" sz="1292" dirty="0">
                <a:latin typeface="Arial" panose="020B0604020202020204" pitchFamily="34" charset="0"/>
                <a:cs typeface="Arial" panose="020B0604020202020204" pitchFamily="34" charset="0"/>
              </a:rPr>
              <a:t>converting existing leads</a:t>
            </a:r>
          </a:p>
          <a:p>
            <a:endParaRPr lang="en-CA" sz="1292" b="1" dirty="0">
              <a:latin typeface="Arial" panose="020B0604020202020204" pitchFamily="34" charset="0"/>
              <a:cs typeface="Arial" panose="020B0604020202020204" pitchFamily="34" charset="0"/>
            </a:endParaRPr>
          </a:p>
          <a:p>
            <a:r>
              <a:rPr lang="en-CA" sz="1292" b="1" dirty="0">
                <a:latin typeface="Arial" panose="020B0604020202020204" pitchFamily="34" charset="0"/>
                <a:cs typeface="Arial" panose="020B0604020202020204" pitchFamily="34" charset="0"/>
              </a:rPr>
              <a:t>What’s our plan for doing better in those two areas?</a:t>
            </a:r>
            <a:endParaRPr lang="en-CA" sz="1292" dirty="0">
              <a:latin typeface="Arial" panose="020B0604020202020204" pitchFamily="34" charset="0"/>
              <a:cs typeface="Arial" panose="020B0604020202020204" pitchFamily="34" charset="0"/>
            </a:endParaRPr>
          </a:p>
          <a:p>
            <a:pPr marL="263776" indent="-263776">
              <a:buFont typeface="Wingdings" charset="2"/>
              <a:buChar char="§"/>
            </a:pPr>
            <a:r>
              <a:rPr lang="en-CA" sz="1292" b="1" dirty="0">
                <a:solidFill>
                  <a:srgbClr val="FF6337"/>
                </a:solidFill>
                <a:latin typeface="Arial" panose="020B0604020202020204" pitchFamily="34" charset="0"/>
                <a:cs typeface="Arial" panose="020B0604020202020204" pitchFamily="34" charset="0"/>
              </a:rPr>
              <a:t>To increase conversion rates:</a:t>
            </a:r>
          </a:p>
          <a:p>
            <a:pPr marL="482124" lvl="1" indent="-310669">
              <a:buFont typeface="Arial" charset="0"/>
              <a:buChar char="•"/>
            </a:pPr>
            <a:r>
              <a:rPr lang="en-CA" sz="1292" dirty="0">
                <a:latin typeface="Arial" panose="020B0604020202020204" pitchFamily="34" charset="0"/>
                <a:cs typeface="Arial" panose="020B0604020202020204" pitchFamily="34" charset="0"/>
              </a:rPr>
              <a:t>Improve identification of relocating customers in Agent Tools</a:t>
            </a:r>
          </a:p>
          <a:p>
            <a:pPr marL="482124" lvl="1" indent="-310669">
              <a:buFont typeface="Arial" charset="0"/>
              <a:buChar char="•"/>
            </a:pPr>
            <a:r>
              <a:rPr lang="en-CA" sz="1292" dirty="0">
                <a:latin typeface="Arial" panose="020B0604020202020204" pitchFamily="34" charset="0"/>
                <a:cs typeface="Arial" panose="020B0604020202020204" pitchFamily="34" charset="0"/>
              </a:rPr>
              <a:t>Implement a standard referral fee for third-party referrals</a:t>
            </a:r>
          </a:p>
          <a:p>
            <a:pPr marL="482124" lvl="1" indent="-310669">
              <a:buFont typeface="Arial" charset="0"/>
              <a:buChar char="•"/>
            </a:pPr>
            <a:r>
              <a:rPr lang="en-CA" sz="1292" dirty="0">
                <a:latin typeface="Arial" panose="020B0604020202020204" pitchFamily="34" charset="0"/>
                <a:cs typeface="Arial" panose="020B0604020202020204" pitchFamily="34" charset="0"/>
              </a:rPr>
              <a:t>Begin offering “neighborhood consultations”</a:t>
            </a:r>
          </a:p>
          <a:p>
            <a:pPr marL="482124" lvl="1" indent="-310669">
              <a:buFont typeface="Arial" charset="0"/>
              <a:buChar char="•"/>
            </a:pPr>
            <a:r>
              <a:rPr lang="en-CA" sz="1292" dirty="0">
                <a:latin typeface="Arial" panose="020B0604020202020204" pitchFamily="34" charset="0"/>
                <a:cs typeface="Arial" panose="020B0604020202020204" pitchFamily="34" charset="0"/>
              </a:rPr>
              <a:t>Add a “Relocation Coordinator” role</a:t>
            </a:r>
          </a:p>
          <a:p>
            <a:pPr marL="482124" lvl="1" indent="-310669">
              <a:buFont typeface="Arial" charset="0"/>
              <a:buChar char="•"/>
            </a:pPr>
            <a:r>
              <a:rPr lang="en-CA" sz="1292" dirty="0">
                <a:latin typeface="Arial" panose="020B0604020202020204" pitchFamily="34" charset="0"/>
                <a:cs typeface="Arial" panose="020B0604020202020204" pitchFamily="34" charset="0"/>
              </a:rPr>
              <a:t>Add relocation content and features to the Redfin website</a:t>
            </a:r>
          </a:p>
          <a:p>
            <a:pPr marL="263776" indent="-263776">
              <a:buFont typeface="Wingdings" charset="2"/>
              <a:buChar char="§"/>
            </a:pPr>
            <a:r>
              <a:rPr lang="en-CA" sz="1292" b="1" dirty="0">
                <a:solidFill>
                  <a:srgbClr val="FF6337"/>
                </a:solidFill>
                <a:latin typeface="Arial" panose="020B0604020202020204" pitchFamily="34" charset="0"/>
                <a:cs typeface="Arial" panose="020B0604020202020204" pitchFamily="34" charset="0"/>
              </a:rPr>
              <a:t>For generating leads:</a:t>
            </a:r>
          </a:p>
          <a:p>
            <a:pPr marL="482124" lvl="1" indent="-298946">
              <a:buFont typeface="Arial" charset="0"/>
              <a:buChar char="•"/>
            </a:pPr>
            <a:r>
              <a:rPr lang="en-CA" sz="1292" dirty="0">
                <a:latin typeface="Arial" panose="020B0604020202020204" pitchFamily="34" charset="0"/>
                <a:cs typeface="Arial" panose="020B0604020202020204" pitchFamily="34" charset="0"/>
              </a:rPr>
              <a:t>Partner with MOVE Guides</a:t>
            </a:r>
          </a:p>
          <a:p>
            <a:pPr marL="482124" lvl="1" indent="-298946">
              <a:buFont typeface="Arial" charset="0"/>
              <a:buChar char="•"/>
            </a:pPr>
            <a:r>
              <a:rPr lang="en-CA" sz="1292" dirty="0">
                <a:latin typeface="Arial" panose="020B0604020202020204" pitchFamily="34" charset="0"/>
                <a:cs typeface="Arial" panose="020B0604020202020204" pitchFamily="34" charset="0"/>
              </a:rPr>
              <a:t>Begin targeted consumer marketing of relocating customers</a:t>
            </a:r>
          </a:p>
          <a:p>
            <a:pPr marL="482124" lvl="1" indent="-298946">
              <a:buFont typeface="Arial" charset="0"/>
              <a:buChar char="•"/>
            </a:pPr>
            <a:r>
              <a:rPr lang="en-CA" sz="1292" dirty="0">
                <a:latin typeface="Arial" panose="020B0604020202020204" pitchFamily="34" charset="0"/>
                <a:cs typeface="Arial" panose="020B0604020202020204" pitchFamily="34" charset="0"/>
              </a:rPr>
              <a:t>Partner with corporate talent recruiters</a:t>
            </a:r>
          </a:p>
          <a:p>
            <a:pPr marL="482124" lvl="1" indent="-298946">
              <a:buFont typeface="Arial" charset="0"/>
              <a:buChar char="•"/>
            </a:pPr>
            <a:r>
              <a:rPr lang="en-CA" sz="1292" dirty="0">
                <a:latin typeface="Arial" panose="020B0604020202020204" pitchFamily="34" charset="0"/>
                <a:cs typeface="Arial" panose="020B0604020202020204" pitchFamily="34" charset="0"/>
              </a:rPr>
              <a:t>Begin a Redfin Business Ambassador program</a:t>
            </a:r>
          </a:p>
        </p:txBody>
      </p:sp>
      <p:cxnSp>
        <p:nvCxnSpPr>
          <p:cNvPr id="4" name="Straight Connector 3"/>
          <p:cNvCxnSpPr/>
          <p:nvPr/>
        </p:nvCxnSpPr>
        <p:spPr>
          <a:xfrm>
            <a:off x="4220308" y="3021987"/>
            <a:ext cx="0" cy="1838436"/>
          </a:xfrm>
          <a:prstGeom prst="line">
            <a:avLst/>
          </a:prstGeom>
          <a:ln>
            <a:solidFill>
              <a:srgbClr val="FF633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356658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9" name="Parallelogram 8"/>
          <p:cNvSpPr/>
          <p:nvPr/>
        </p:nvSpPr>
        <p:spPr>
          <a:xfrm>
            <a:off x="92925" y="1511707"/>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512448"/>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CA" sz="1348" dirty="0">
                <a:solidFill>
                  <a:schemeClr val="bg1"/>
                </a:solidFill>
              </a:rPr>
              <a:t>CREATING A HIERARCHICAL DOCUMENT STRUCTURE</a:t>
            </a:r>
          </a:p>
        </p:txBody>
      </p:sp>
      <p:sp>
        <p:nvSpPr>
          <p:cNvPr id="8" name="TextBox 7"/>
          <p:cNvSpPr txBox="1"/>
          <p:nvPr/>
        </p:nvSpPr>
        <p:spPr>
          <a:xfrm>
            <a:off x="300211" y="2194705"/>
            <a:ext cx="2629470" cy="3273717"/>
          </a:xfrm>
          <a:prstGeom prst="rect">
            <a:avLst/>
          </a:prstGeom>
          <a:noFill/>
        </p:spPr>
        <p:txBody>
          <a:bodyPr wrap="square" rtlCol="0">
            <a:spAutoFit/>
          </a:bodyPr>
          <a:lstStyle/>
          <a:p>
            <a:r>
              <a:rPr lang="en-CA" sz="1292" b="1" dirty="0">
                <a:solidFill>
                  <a:srgbClr val="FF6337"/>
                </a:solidFill>
                <a:latin typeface="Arial" panose="020B0604020202020204" pitchFamily="34" charset="0"/>
                <a:cs typeface="Arial" panose="020B0604020202020204" pitchFamily="34" charset="0"/>
              </a:rPr>
              <a:t>Relocating customers are a significant opportunity for Redfin</a:t>
            </a:r>
            <a:endParaRPr lang="en-CA" sz="1292" dirty="0">
              <a:solidFill>
                <a:srgbClr val="FF6337"/>
              </a:solidFill>
              <a:latin typeface="Arial" panose="020B0604020202020204" pitchFamily="34" charset="0"/>
              <a:cs typeface="Arial" panose="020B0604020202020204" pitchFamily="34" charset="0"/>
            </a:endParaRPr>
          </a:p>
          <a:p>
            <a:pPr marL="297481" lvl="1" indent="-297481">
              <a:buFont typeface="Wingdings" charset="2"/>
              <a:buChar char="§"/>
            </a:pPr>
            <a:r>
              <a:rPr lang="en-CA" sz="1292" dirty="0">
                <a:latin typeface="Arial" panose="020B0604020202020204" pitchFamily="34" charset="0"/>
                <a:cs typeface="Arial" panose="020B0604020202020204" pitchFamily="34" charset="0"/>
              </a:rPr>
              <a:t>Relocating customers are a large segment of good contacts</a:t>
            </a:r>
          </a:p>
          <a:p>
            <a:pPr marL="297481" lvl="1" indent="-297481">
              <a:buFont typeface="Wingdings" charset="2"/>
              <a:buChar char="§"/>
            </a:pPr>
            <a:r>
              <a:rPr lang="en-CA" sz="1292" dirty="0">
                <a:latin typeface="Arial" panose="020B0604020202020204" pitchFamily="34" charset="0"/>
                <a:cs typeface="Arial" panose="020B0604020202020204" pitchFamily="34" charset="0"/>
              </a:rPr>
              <a:t>Relocating buyers and sellers are good customers for Redfin</a:t>
            </a:r>
          </a:p>
          <a:p>
            <a:pPr marL="297481" lvl="1" indent="-297481">
              <a:buFont typeface="Wingdings" charset="2"/>
              <a:buChar char="§"/>
            </a:pPr>
            <a:r>
              <a:rPr lang="en-CA" sz="1292" dirty="0">
                <a:latin typeface="Arial" panose="020B0604020202020204" pitchFamily="34" charset="0"/>
                <a:cs typeface="Arial" panose="020B0604020202020204" pitchFamily="34" charset="0"/>
              </a:rPr>
              <a:t>Redfin fails to capture leads among relocating home buyers</a:t>
            </a:r>
          </a:p>
          <a:p>
            <a:pPr marL="297481" lvl="1" indent="-297481">
              <a:buFont typeface="Wingdings" charset="2"/>
              <a:buChar char="§"/>
            </a:pPr>
            <a:r>
              <a:rPr lang="en-CA" sz="1292" dirty="0">
                <a:latin typeface="Arial" panose="020B0604020202020204" pitchFamily="34" charset="0"/>
                <a:cs typeface="Arial" panose="020B0604020202020204" pitchFamily="34" charset="0"/>
              </a:rPr>
              <a:t>Redfin fails to convert relocating customers</a:t>
            </a:r>
          </a:p>
          <a:p>
            <a:pPr marL="297481" lvl="1" indent="-297481">
              <a:buFont typeface="Wingdings" charset="2"/>
              <a:buChar char="§"/>
            </a:pPr>
            <a:r>
              <a:rPr lang="en-CA" sz="1292" dirty="0">
                <a:latin typeface="Arial" panose="020B0604020202020204" pitchFamily="34" charset="0"/>
                <a:cs typeface="Arial" panose="020B0604020202020204" pitchFamily="34" charset="0"/>
              </a:rPr>
              <a:t>Redfin is uniquely positioned to win relocating customers</a:t>
            </a:r>
          </a:p>
        </p:txBody>
      </p:sp>
      <p:sp>
        <p:nvSpPr>
          <p:cNvPr id="3" name="Rectangle 2"/>
          <p:cNvSpPr/>
          <p:nvPr/>
        </p:nvSpPr>
        <p:spPr>
          <a:xfrm>
            <a:off x="3445622" y="2195446"/>
            <a:ext cx="4972317" cy="3472554"/>
          </a:xfrm>
          <a:prstGeom prst="rect">
            <a:avLst/>
          </a:prstGeom>
        </p:spPr>
        <p:txBody>
          <a:bodyPr wrap="square">
            <a:spAutoFit/>
          </a:bodyPr>
          <a:lstStyle/>
          <a:p>
            <a:r>
              <a:rPr lang="en-CA" sz="1292" b="1" dirty="0">
                <a:solidFill>
                  <a:srgbClr val="FF6337"/>
                </a:solidFill>
                <a:latin typeface="Arial" panose="020B0604020202020204" pitchFamily="34" charset="0"/>
                <a:cs typeface="Arial" panose="020B0604020202020204" pitchFamily="34" charset="0"/>
              </a:rPr>
              <a:t>Objective #1: Increase conversion rate of relocating buyers and sellers</a:t>
            </a:r>
            <a:endParaRPr lang="en-CA" sz="1292" dirty="0">
              <a:solidFill>
                <a:srgbClr val="FF6337"/>
              </a:solidFill>
              <a:latin typeface="Arial" panose="020B0604020202020204" pitchFamily="34" charset="0"/>
              <a:cs typeface="Arial" panose="020B0604020202020204" pitchFamily="34" charset="0"/>
            </a:endParaRPr>
          </a:p>
          <a:p>
            <a:pPr marL="320928" lvl="1" indent="-310669">
              <a:buFont typeface="Wingdings" charset="2"/>
              <a:buChar char="§"/>
            </a:pPr>
            <a:r>
              <a:rPr lang="en-CA" sz="1292" dirty="0">
                <a:latin typeface="Arial" panose="020B0604020202020204" pitchFamily="34" charset="0"/>
                <a:cs typeface="Arial" panose="020B0604020202020204" pitchFamily="34" charset="0"/>
              </a:rPr>
              <a:t>Improve identification of relocating customers in Agent Tools</a:t>
            </a:r>
          </a:p>
          <a:p>
            <a:pPr marL="320928" lvl="1" indent="-310669">
              <a:buFont typeface="Wingdings" charset="2"/>
              <a:buChar char="§"/>
            </a:pPr>
            <a:r>
              <a:rPr lang="en-CA" sz="1292" dirty="0">
                <a:latin typeface="Arial" panose="020B0604020202020204" pitchFamily="34" charset="0"/>
                <a:cs typeface="Arial" panose="020B0604020202020204" pitchFamily="34" charset="0"/>
              </a:rPr>
              <a:t>Implement a standard referral fee for third-party referrals</a:t>
            </a:r>
          </a:p>
          <a:p>
            <a:pPr marL="320928" lvl="1" indent="-310669">
              <a:buFont typeface="Wingdings" charset="2"/>
              <a:buChar char="§"/>
            </a:pPr>
            <a:r>
              <a:rPr lang="en-CA" sz="1292" dirty="0">
                <a:latin typeface="Arial" panose="020B0604020202020204" pitchFamily="34" charset="0"/>
                <a:cs typeface="Arial" panose="020B0604020202020204" pitchFamily="34" charset="0"/>
              </a:rPr>
              <a:t>Begin offering “Neighborhood Consultations”</a:t>
            </a:r>
          </a:p>
          <a:p>
            <a:pPr marL="320928" lvl="1" indent="-310669">
              <a:buFont typeface="Wingdings" charset="2"/>
              <a:buChar char="§"/>
            </a:pPr>
            <a:r>
              <a:rPr lang="en-CA" sz="1292" dirty="0">
                <a:latin typeface="Arial" panose="020B0604020202020204" pitchFamily="34" charset="0"/>
                <a:cs typeface="Arial" panose="020B0604020202020204" pitchFamily="34" charset="0"/>
              </a:rPr>
              <a:t>Add a “Relocation Coordinator” role</a:t>
            </a:r>
          </a:p>
          <a:p>
            <a:pPr marL="320928" lvl="1" indent="-310669">
              <a:buFont typeface="Wingdings" charset="2"/>
              <a:buChar char="§"/>
            </a:pPr>
            <a:r>
              <a:rPr lang="en-CA" sz="1292" dirty="0">
                <a:latin typeface="Arial" panose="020B0604020202020204" pitchFamily="34" charset="0"/>
                <a:cs typeface="Arial" panose="020B0604020202020204" pitchFamily="34" charset="0"/>
              </a:rPr>
              <a:t>Add relocation content and features to the Redfin website</a:t>
            </a:r>
          </a:p>
          <a:p>
            <a:pPr marL="527552" lvl="2" indent="-206625">
              <a:buFont typeface="Arial" charset="0"/>
              <a:buChar char="•"/>
            </a:pPr>
            <a:r>
              <a:rPr lang="en-CA" sz="1292" dirty="0">
                <a:latin typeface="Arial" panose="020B0604020202020204" pitchFamily="34" charset="0"/>
                <a:cs typeface="Arial" panose="020B0604020202020204" pitchFamily="34" charset="0"/>
              </a:rPr>
              <a:t>Enable relocating customers to contact agents in their destination city</a:t>
            </a:r>
          </a:p>
          <a:p>
            <a:pPr marL="527552" lvl="2" indent="-206625">
              <a:buFont typeface="Arial" charset="0"/>
              <a:buChar char="•"/>
            </a:pPr>
            <a:r>
              <a:rPr lang="en-CA" sz="1292" dirty="0">
                <a:latin typeface="Arial" panose="020B0604020202020204" pitchFamily="34" charset="0"/>
                <a:cs typeface="Arial" panose="020B0604020202020204" pitchFamily="34" charset="0"/>
              </a:rPr>
              <a:t>Add website content for relocating customers</a:t>
            </a:r>
          </a:p>
          <a:p>
            <a:pPr lvl="2"/>
            <a:endParaRPr lang="en-CA" sz="1292" dirty="0">
              <a:latin typeface="Arial" panose="020B0604020202020204" pitchFamily="34" charset="0"/>
              <a:cs typeface="Arial" panose="020B0604020202020204" pitchFamily="34" charset="0"/>
            </a:endParaRPr>
          </a:p>
          <a:p>
            <a:r>
              <a:rPr lang="en-CA" sz="1292" b="1" dirty="0">
                <a:solidFill>
                  <a:srgbClr val="FF6337"/>
                </a:solidFill>
                <a:latin typeface="Arial" panose="020B0604020202020204" pitchFamily="34" charset="0"/>
                <a:cs typeface="Arial" panose="020B0604020202020204" pitchFamily="34" charset="0"/>
              </a:rPr>
              <a:t>Objective #2: Generate leads among relocating buyers and sellers</a:t>
            </a:r>
            <a:endParaRPr lang="en-CA" sz="1292" dirty="0">
              <a:solidFill>
                <a:srgbClr val="FF6337"/>
              </a:solidFill>
              <a:latin typeface="Arial" panose="020B0604020202020204" pitchFamily="34" charset="0"/>
              <a:cs typeface="Arial" panose="020B0604020202020204" pitchFamily="34" charset="0"/>
            </a:endParaRPr>
          </a:p>
          <a:p>
            <a:pPr marL="320928" lvl="1" indent="-298946">
              <a:buFont typeface="Wingdings" charset="2"/>
              <a:buChar char="§"/>
            </a:pPr>
            <a:r>
              <a:rPr lang="en-CA" sz="1292" dirty="0">
                <a:latin typeface="Arial" panose="020B0604020202020204" pitchFamily="34" charset="0"/>
                <a:cs typeface="Arial" panose="020B0604020202020204" pitchFamily="34" charset="0"/>
              </a:rPr>
              <a:t>Partner with MOVE Guides</a:t>
            </a:r>
          </a:p>
          <a:p>
            <a:pPr marL="320928" lvl="1" indent="-298946">
              <a:buFont typeface="Wingdings" charset="2"/>
              <a:buChar char="§"/>
            </a:pPr>
            <a:r>
              <a:rPr lang="en-CA" sz="1292" dirty="0">
                <a:latin typeface="Arial" panose="020B0604020202020204" pitchFamily="34" charset="0"/>
                <a:cs typeface="Arial" panose="020B0604020202020204" pitchFamily="34" charset="0"/>
              </a:rPr>
              <a:t>Begin targeted consumer marketing of relocating customers</a:t>
            </a:r>
          </a:p>
          <a:p>
            <a:pPr marL="320928" lvl="1" indent="-298946">
              <a:buFont typeface="Wingdings" charset="2"/>
              <a:buChar char="§"/>
            </a:pPr>
            <a:r>
              <a:rPr lang="en-CA" sz="1292" dirty="0">
                <a:latin typeface="Arial" panose="020B0604020202020204" pitchFamily="34" charset="0"/>
                <a:cs typeface="Arial" panose="020B0604020202020204" pitchFamily="34" charset="0"/>
              </a:rPr>
              <a:t>Partner with corporate talent recruiters</a:t>
            </a:r>
          </a:p>
          <a:p>
            <a:pPr marL="320928" lvl="1" indent="-298946">
              <a:buFont typeface="Wingdings" charset="2"/>
              <a:buChar char="§"/>
            </a:pPr>
            <a:r>
              <a:rPr lang="en-CA" sz="1292" dirty="0">
                <a:latin typeface="Arial" panose="020B0604020202020204" pitchFamily="34" charset="0"/>
                <a:cs typeface="Arial" panose="020B0604020202020204" pitchFamily="34" charset="0"/>
              </a:rPr>
              <a:t>Begin a Redfin Business Ambassador program</a:t>
            </a:r>
          </a:p>
        </p:txBody>
      </p:sp>
      <p:cxnSp>
        <p:nvCxnSpPr>
          <p:cNvPr id="7" name="Straight Connector 6"/>
          <p:cNvCxnSpPr/>
          <p:nvPr/>
        </p:nvCxnSpPr>
        <p:spPr>
          <a:xfrm>
            <a:off x="3133434" y="2987299"/>
            <a:ext cx="0" cy="1838436"/>
          </a:xfrm>
          <a:prstGeom prst="line">
            <a:avLst/>
          </a:prstGeom>
          <a:ln>
            <a:solidFill>
              <a:srgbClr val="FF633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615430"/>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293865" y="2192630"/>
            <a:ext cx="7491566" cy="424860"/>
          </a:xfrm>
          <a:prstGeom prst="rect">
            <a:avLst/>
          </a:prstGeom>
        </p:spPr>
        <p:txBody>
          <a:bodyPr wrap="square">
            <a:spAutoFit/>
          </a:bodyPr>
          <a:lstStyle/>
          <a:p>
            <a:pPr>
              <a:lnSpc>
                <a:spcPct val="130000"/>
              </a:lnSpc>
            </a:pPr>
            <a:r>
              <a:rPr lang="en-US" sz="1662" b="1" dirty="0">
                <a:solidFill>
                  <a:schemeClr val="bg1"/>
                </a:solidFill>
                <a:latin typeface="Arial" charset="0"/>
                <a:ea typeface="Arial" charset="0"/>
                <a:cs typeface="Arial" charset="0"/>
              </a:rPr>
              <a:t>PRACTICE: </a:t>
            </a:r>
            <a:r>
              <a:rPr lang="en-US" sz="1662" dirty="0">
                <a:solidFill>
                  <a:schemeClr val="bg1"/>
                </a:solidFill>
                <a:latin typeface="Arial" charset="0"/>
                <a:ea typeface="Arial" charset="0"/>
                <a:cs typeface="Arial" charset="0"/>
              </a:rPr>
              <a:t>Creating a hierarchical document structure</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69397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HEADING WORKSHOP</a:t>
            </a:r>
            <a:endParaRPr lang="en-CA" sz="1662" dirty="0">
              <a:solidFill>
                <a:schemeClr val="bg1"/>
              </a:solidFill>
              <a:latin typeface="Arial" charset="0"/>
              <a:ea typeface="Arial" charset="0"/>
              <a:cs typeface="Arial" charset="0"/>
            </a:endParaRP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4543940"/>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HOW TO TITLE YOUR HEADINGS</a:t>
            </a:r>
            <a:endParaRPr lang="en-CA" sz="1662" dirty="0">
              <a:solidFill>
                <a:schemeClr val="bg1"/>
              </a:solidFill>
              <a:latin typeface="Arial" charset="0"/>
              <a:ea typeface="Arial" charset="0"/>
              <a:cs typeface="Arial" charset="0"/>
            </a:endParaRP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632175" y="3429000"/>
            <a:ext cx="7511826" cy="1456168"/>
          </a:xfrm>
          <a:prstGeom prst="rect">
            <a:avLst/>
          </a:prstGeom>
          <a:noFill/>
        </p:spPr>
        <p:txBody>
          <a:bodyPr wrap="square" rtlCol="0">
            <a:spAutoFit/>
          </a:bodyPr>
          <a:lstStyle/>
          <a:p>
            <a:pPr marL="263776" indent="-263776">
              <a:buFont typeface="Wingdings" panose="05000000000000000000" pitchFamily="2" charset="2"/>
              <a:buChar char="§"/>
            </a:pPr>
            <a:r>
              <a:rPr lang="en-CA" sz="1477" dirty="0">
                <a:latin typeface="Arial" panose="020B0604020202020204" pitchFamily="34" charset="0"/>
                <a:cs typeface="Arial" panose="020B0604020202020204" pitchFamily="34" charset="0"/>
              </a:rPr>
              <a:t>use explicit headings to make it clear what the point of the section is</a:t>
            </a:r>
          </a:p>
          <a:p>
            <a:pPr marL="328254" indent="-263776">
              <a:buFont typeface="Wingdings" panose="05000000000000000000" pitchFamily="2" charset="2"/>
              <a:buChar char="§"/>
            </a:pPr>
            <a:r>
              <a:rPr lang="en-CA" sz="1477" dirty="0">
                <a:latin typeface="Arial" panose="020B0604020202020204" pitchFamily="34" charset="0"/>
                <a:cs typeface="Arial" panose="020B0604020202020204" pitchFamily="34" charset="0"/>
              </a:rPr>
              <a:t>verbs are clearer and more forceful than nouns</a:t>
            </a:r>
          </a:p>
          <a:p>
            <a:pPr marL="416180" indent="-263776">
              <a:buFont typeface="Wingdings" panose="05000000000000000000" pitchFamily="2" charset="2"/>
              <a:buChar char="§"/>
            </a:pPr>
            <a:r>
              <a:rPr lang="en-CA" sz="1477" dirty="0">
                <a:latin typeface="Arial" panose="020B0604020202020204" pitchFamily="34" charset="0"/>
                <a:cs typeface="Arial" panose="020B0604020202020204" pitchFamily="34" charset="0"/>
              </a:rPr>
              <a:t>longer, more informative headings are clearer</a:t>
            </a:r>
          </a:p>
          <a:p>
            <a:pPr marL="490917" indent="-263776">
              <a:buFont typeface="Wingdings" panose="05000000000000000000" pitchFamily="2" charset="2"/>
              <a:buChar char="§"/>
            </a:pPr>
            <a:r>
              <a:rPr lang="en-CA" sz="1477" dirty="0">
                <a:latin typeface="Arial" panose="020B0604020202020204" pitchFamily="34" charset="0"/>
                <a:cs typeface="Arial" panose="020B0604020202020204" pitchFamily="34" charset="0"/>
              </a:rPr>
              <a:t>headings of the same level should be grammatically parallel</a:t>
            </a:r>
          </a:p>
          <a:p>
            <a:pPr marL="578842" indent="-263776">
              <a:buFont typeface="Wingdings" panose="05000000000000000000" pitchFamily="2" charset="2"/>
              <a:buChar char="§"/>
            </a:pPr>
            <a:r>
              <a:rPr lang="en-CA" sz="1477" dirty="0">
                <a:latin typeface="Arial" panose="020B0604020202020204" pitchFamily="34" charset="0"/>
                <a:cs typeface="Arial" panose="020B0604020202020204" pitchFamily="34" charset="0"/>
              </a:rPr>
              <a:t>questions for the board should be phrased as questions</a:t>
            </a:r>
          </a:p>
          <a:p>
            <a:pPr marL="668232" indent="-263776">
              <a:buFont typeface="Wingdings" panose="05000000000000000000" pitchFamily="2" charset="2"/>
              <a:buChar char="§"/>
            </a:pPr>
            <a:r>
              <a:rPr lang="en-CA" sz="1477" dirty="0">
                <a:latin typeface="Arial" panose="020B0604020202020204" pitchFamily="34" charset="0"/>
                <a:cs typeface="Arial" panose="020B0604020202020204" pitchFamily="34" charset="0"/>
              </a:rPr>
              <a:t>recommendations should be phrased as recommendations</a:t>
            </a:r>
          </a:p>
        </p:txBody>
      </p:sp>
    </p:spTree>
    <p:extLst>
      <p:ext uri="{BB962C8B-B14F-4D97-AF65-F5344CB8AC3E}">
        <p14:creationId xmlns:p14="http://schemas.microsoft.com/office/powerpoint/2010/main" val="1653712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CA" sz="1348" dirty="0">
                <a:solidFill>
                  <a:schemeClr val="bg1"/>
                </a:solidFill>
              </a:rPr>
              <a:t>	DEMO: </a:t>
            </a:r>
            <a:r>
              <a:rPr lang="en-CA" sz="1348" dirty="0">
                <a:solidFill>
                  <a:schemeClr val="tx2"/>
                </a:solidFill>
              </a:rPr>
              <a:t>Original</a:t>
            </a:r>
            <a:r>
              <a:rPr lang="en-CA" sz="1348" dirty="0">
                <a:solidFill>
                  <a:schemeClr val="bg1"/>
                </a:solidFill>
              </a:rPr>
              <a:t> Heading Title</a:t>
            </a:r>
          </a:p>
        </p:txBody>
      </p:sp>
      <p:sp>
        <p:nvSpPr>
          <p:cNvPr id="2" name="Rectangle 1"/>
          <p:cNvSpPr/>
          <p:nvPr/>
        </p:nvSpPr>
        <p:spPr>
          <a:xfrm>
            <a:off x="736454" y="2926858"/>
            <a:ext cx="7326223" cy="3027624"/>
          </a:xfrm>
          <a:prstGeom prst="rect">
            <a:avLst/>
          </a:prstGeom>
        </p:spPr>
        <p:txBody>
          <a:bodyPr wrap="square">
            <a:spAutoFit/>
          </a:bodyPr>
          <a:lstStyle/>
          <a:p>
            <a:pPr algn="ctr"/>
            <a:r>
              <a:rPr lang="en-CA" sz="1662" b="1" dirty="0">
                <a:solidFill>
                  <a:srgbClr val="000000"/>
                </a:solidFill>
                <a:latin typeface="Arial" panose="020B0604020202020204" pitchFamily="34" charset="0"/>
                <a:cs typeface="Arial" panose="020B0604020202020204" pitchFamily="34" charset="0"/>
              </a:rPr>
              <a:t>Adjust Agent Events, Roles, and Education</a:t>
            </a:r>
          </a:p>
          <a:p>
            <a:pPr algn="ctr"/>
            <a:endParaRPr lang="en-CA" sz="1662" b="1" dirty="0">
              <a:solidFill>
                <a:srgbClr val="000000"/>
              </a:solidFill>
              <a:latin typeface="Arial" panose="020B0604020202020204" pitchFamily="34" charset="0"/>
              <a:cs typeface="Arial" panose="020B0604020202020204" pitchFamily="34" charset="0"/>
            </a:endParaRPr>
          </a:p>
          <a:p>
            <a:pPr>
              <a:lnSpc>
                <a:spcPts val="2732"/>
              </a:lnSpc>
              <a:spcAft>
                <a:spcPts val="554"/>
              </a:spcAft>
            </a:pPr>
            <a:r>
              <a:rPr lang="en-CA" sz="1662" b="1" dirty="0">
                <a:solidFill>
                  <a:srgbClr val="000000"/>
                </a:solidFill>
                <a:latin typeface="Arial" panose="020B0604020202020204" pitchFamily="34" charset="0"/>
                <a:cs typeface="Arial" panose="020B0604020202020204" pitchFamily="34" charset="0"/>
              </a:rPr>
              <a:t>Deal Writing Agents: </a:t>
            </a:r>
            <a:r>
              <a:rPr lang="en-CA" sz="1662" dirty="0">
                <a:solidFill>
                  <a:srgbClr val="000000"/>
                </a:solidFill>
                <a:latin typeface="Arial" panose="020B0604020202020204" pitchFamily="34" charset="0"/>
                <a:cs typeface="Arial" panose="020B0604020202020204" pitchFamily="34" charset="0"/>
              </a:rPr>
              <a:t>Agents report that relocatees tour homes inefficiently at the start of their search because they have not yet narrowed their neighborhood focus. We recommend creating a new event called a “Neighborhood Consultation” that would delight customers, reduce customer search time and increase tour-to-close conversion. We think the event will, at minimum increase conversion from an estimated 30% to 32%, generating ~200 more closes per year and increasing revenue by $2M.</a:t>
            </a:r>
            <a:endParaRPr lang="en-CA" sz="1662"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64615205"/>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CA" sz="1348" dirty="0">
                <a:solidFill>
                  <a:schemeClr val="bg1"/>
                </a:solidFill>
              </a:rPr>
              <a:t>	DEMO: </a:t>
            </a:r>
            <a:r>
              <a:rPr lang="en-CA" sz="1348" dirty="0">
                <a:solidFill>
                  <a:schemeClr val="tx2"/>
                </a:solidFill>
              </a:rPr>
              <a:t>Revised</a:t>
            </a:r>
            <a:r>
              <a:rPr lang="en-CA" sz="1348" dirty="0">
                <a:solidFill>
                  <a:schemeClr val="bg1"/>
                </a:solidFill>
              </a:rPr>
              <a:t> Heading Title</a:t>
            </a:r>
          </a:p>
        </p:txBody>
      </p:sp>
      <p:sp>
        <p:nvSpPr>
          <p:cNvPr id="2" name="Rectangle 1"/>
          <p:cNvSpPr/>
          <p:nvPr/>
        </p:nvSpPr>
        <p:spPr>
          <a:xfrm>
            <a:off x="736454" y="2926859"/>
            <a:ext cx="7326223" cy="3161635"/>
          </a:xfrm>
          <a:prstGeom prst="rect">
            <a:avLst/>
          </a:prstGeom>
        </p:spPr>
        <p:txBody>
          <a:bodyPr wrap="square">
            <a:spAutoFit/>
          </a:bodyPr>
          <a:lstStyle/>
          <a:p>
            <a:pPr algn="ctr"/>
            <a:r>
              <a:rPr lang="en-CA" sz="1662" b="1" dirty="0">
                <a:solidFill>
                  <a:srgbClr val="000000"/>
                </a:solidFill>
                <a:latin typeface="Arial" panose="020B0604020202020204" pitchFamily="34" charset="0"/>
                <a:cs typeface="Arial" panose="020B0604020202020204" pitchFamily="34" charset="0"/>
              </a:rPr>
              <a:t>Begin offering “Neighborhood Consultations”</a:t>
            </a:r>
          </a:p>
          <a:p>
            <a:pPr algn="ctr"/>
            <a:endParaRPr lang="en-CA" sz="1662" b="1" dirty="0">
              <a:solidFill>
                <a:srgbClr val="000000"/>
              </a:solidFill>
              <a:latin typeface="Arial" panose="020B0604020202020204" pitchFamily="34" charset="0"/>
              <a:cs typeface="Arial" panose="020B0604020202020204" pitchFamily="34" charset="0"/>
            </a:endParaRPr>
          </a:p>
          <a:p>
            <a:r>
              <a:rPr lang="en-CA" sz="1662" dirty="0">
                <a:solidFill>
                  <a:srgbClr val="000000"/>
                </a:solidFill>
                <a:latin typeface="Arial" panose="020B0604020202020204" pitchFamily="34" charset="0"/>
                <a:cs typeface="Arial" panose="020B0604020202020204" pitchFamily="34" charset="0"/>
              </a:rPr>
              <a:t>One thing that makes relocating customers different is that they don’t know what neighborhood to move to in their new city. Indeed, agents report that relocatees tour homes inefficiently at the start of their search because they have not yet narrowed their neighborhood focus.</a:t>
            </a:r>
          </a:p>
          <a:p>
            <a:endParaRPr lang="en-CA" sz="1662" dirty="0">
              <a:solidFill>
                <a:srgbClr val="000000"/>
              </a:solidFill>
              <a:latin typeface="Arial" panose="020B0604020202020204" pitchFamily="34" charset="0"/>
              <a:cs typeface="Arial" panose="020B0604020202020204" pitchFamily="34" charset="0"/>
            </a:endParaRPr>
          </a:p>
          <a:p>
            <a:r>
              <a:rPr lang="en-CA" sz="1662" dirty="0">
                <a:solidFill>
                  <a:srgbClr val="000000"/>
                </a:solidFill>
                <a:latin typeface="Arial" panose="020B0604020202020204" pitchFamily="34" charset="0"/>
                <a:cs typeface="Arial" panose="020B0604020202020204" pitchFamily="34" charset="0"/>
              </a:rPr>
              <a:t>We recommend creating a new event called a “Neighborhood Consultation,” which would delight customers, reduce customer search time, and increase tour-to-close conversion. We think the event will, at minimum increase conversion from an estimated 30% to 32%, generating ~200 more closes per year and increasing revenue by $2M.</a:t>
            </a:r>
            <a:endParaRPr lang="en-CA" sz="1662"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28678746"/>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CA" sz="1348" dirty="0">
                <a:solidFill>
                  <a:schemeClr val="bg1"/>
                </a:solidFill>
              </a:rPr>
              <a:t>	DEMO: </a:t>
            </a:r>
            <a:r>
              <a:rPr lang="en-CA" sz="1348" dirty="0">
                <a:solidFill>
                  <a:schemeClr val="tx2"/>
                </a:solidFill>
              </a:rPr>
              <a:t>Original</a:t>
            </a:r>
            <a:r>
              <a:rPr lang="en-CA" sz="1348" dirty="0">
                <a:solidFill>
                  <a:schemeClr val="bg1"/>
                </a:solidFill>
              </a:rPr>
              <a:t> Heading Title</a:t>
            </a:r>
          </a:p>
        </p:txBody>
      </p:sp>
      <p:sp>
        <p:nvSpPr>
          <p:cNvPr id="2" name="Rectangle 1"/>
          <p:cNvSpPr/>
          <p:nvPr/>
        </p:nvSpPr>
        <p:spPr>
          <a:xfrm>
            <a:off x="399920" y="2625639"/>
            <a:ext cx="7826622" cy="3956532"/>
          </a:xfrm>
          <a:prstGeom prst="rect">
            <a:avLst/>
          </a:prstGeom>
        </p:spPr>
        <p:txBody>
          <a:bodyPr wrap="square">
            <a:spAutoFit/>
          </a:bodyPr>
          <a:lstStyle/>
          <a:p>
            <a:pPr algn="ctr"/>
            <a:r>
              <a:rPr lang="en-CA" sz="1477" b="1" dirty="0">
                <a:solidFill>
                  <a:srgbClr val="000000"/>
                </a:solidFill>
                <a:latin typeface="Arial" panose="020B0604020202020204" pitchFamily="34" charset="0"/>
                <a:cs typeface="Arial" panose="020B0604020202020204" pitchFamily="34" charset="0"/>
              </a:rPr>
              <a:t>Adjust Agent Events, Roles, and Education</a:t>
            </a:r>
          </a:p>
          <a:p>
            <a:endParaRPr lang="en-CA" sz="1477" b="1" dirty="0">
              <a:solidFill>
                <a:srgbClr val="000000"/>
              </a:solidFill>
              <a:latin typeface="Arial" panose="020B0604020202020204" pitchFamily="34" charset="0"/>
              <a:cs typeface="Arial" panose="020B0604020202020204" pitchFamily="34" charset="0"/>
            </a:endParaRPr>
          </a:p>
          <a:p>
            <a:r>
              <a:rPr lang="en-CA" sz="1477" b="1" dirty="0">
                <a:solidFill>
                  <a:srgbClr val="000000"/>
                </a:solidFill>
                <a:latin typeface="Arial" panose="020B0604020202020204" pitchFamily="34" charset="0"/>
                <a:cs typeface="Arial" panose="020B0604020202020204" pitchFamily="34" charset="0"/>
              </a:rPr>
              <a:t>Support Agents and Relocation Coordinators </a:t>
            </a:r>
            <a:r>
              <a:rPr lang="en-CA" sz="1477" dirty="0">
                <a:solidFill>
                  <a:srgbClr val="000000"/>
                </a:solidFill>
                <a:latin typeface="Arial" panose="020B0604020202020204" pitchFamily="34" charset="0"/>
                <a:cs typeface="Arial" panose="020B0604020202020204" pitchFamily="34" charset="0"/>
              </a:rPr>
              <a:t>Support Agents rarely book both a tour and listing consult for the same customer. This is an incentive-related problem that applies broadly, but it is a particularly acute issue with relocating customers. This is both because relocatees are unfamiliar with their destination city and because Support Agents don’t know DWAs or booking protocols outside their market.</a:t>
            </a:r>
          </a:p>
          <a:p>
            <a:endParaRPr lang="en-CA" sz="1477" dirty="0">
              <a:solidFill>
                <a:srgbClr val="000000"/>
              </a:solidFill>
              <a:latin typeface="Arial" panose="020B0604020202020204" pitchFamily="34" charset="0"/>
              <a:cs typeface="Arial" panose="020B0604020202020204" pitchFamily="34" charset="0"/>
            </a:endParaRPr>
          </a:p>
          <a:p>
            <a:r>
              <a:rPr lang="en-CA" sz="1477" dirty="0">
                <a:solidFill>
                  <a:srgbClr val="000000"/>
                </a:solidFill>
                <a:latin typeface="Arial" panose="020B0604020202020204" pitchFamily="34" charset="0"/>
                <a:cs typeface="Arial" panose="020B0604020202020204" pitchFamily="34" charset="0"/>
              </a:rPr>
              <a:t>We recommend creating a HUB-based Relocation Coordinator (RC) role. The RC will be an expert in booking all event types for any Redfin market and will be familiar with our relocation-specific resources, such as Opportunity Score and neighborhood pages. Support Agents and Tour Coordinators will route relocation calls to the RC who could set up the appropriate events in both regions. At first, this might be a part time position for 3-4 Support Agents. Alternatively, if the proposed Redfin VIP program is implemented, the role could be handled by a VIP Agent. The VIP program has also specified an algorithm-based tool which would allow a VIP Agent or RC to find and schedule the right agent in any market. We strongly support the development of this tool.</a:t>
            </a:r>
            <a:endParaRPr lang="en-CA" sz="1477"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0116598"/>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CA" sz="1348" dirty="0">
                <a:solidFill>
                  <a:schemeClr val="bg1"/>
                </a:solidFill>
              </a:rPr>
              <a:t>	DEMO: </a:t>
            </a:r>
            <a:r>
              <a:rPr lang="en-CA" sz="1348" dirty="0">
                <a:solidFill>
                  <a:schemeClr val="tx2"/>
                </a:solidFill>
              </a:rPr>
              <a:t>Revised</a:t>
            </a:r>
            <a:r>
              <a:rPr lang="en-CA" sz="1348" dirty="0">
                <a:solidFill>
                  <a:schemeClr val="bg1"/>
                </a:solidFill>
              </a:rPr>
              <a:t> Heading Title</a:t>
            </a:r>
          </a:p>
        </p:txBody>
      </p:sp>
      <p:sp>
        <p:nvSpPr>
          <p:cNvPr id="2" name="Rectangle 1"/>
          <p:cNvSpPr/>
          <p:nvPr/>
        </p:nvSpPr>
        <p:spPr>
          <a:xfrm>
            <a:off x="399920" y="2625639"/>
            <a:ext cx="7826622" cy="3047309"/>
          </a:xfrm>
          <a:prstGeom prst="rect">
            <a:avLst/>
          </a:prstGeom>
        </p:spPr>
        <p:txBody>
          <a:bodyPr wrap="square">
            <a:spAutoFit/>
          </a:bodyPr>
          <a:lstStyle/>
          <a:p>
            <a:pPr algn="ctr"/>
            <a:r>
              <a:rPr lang="en-CA" sz="1477" b="1" dirty="0">
                <a:solidFill>
                  <a:srgbClr val="000000"/>
                </a:solidFill>
                <a:latin typeface="Arial" panose="020B0604020202020204" pitchFamily="34" charset="0"/>
                <a:cs typeface="Arial" panose="020B0604020202020204" pitchFamily="34" charset="0"/>
              </a:rPr>
              <a:t>Add a “Relocation Coordinator” role </a:t>
            </a:r>
          </a:p>
          <a:p>
            <a:endParaRPr lang="en-CA" sz="1477" dirty="0">
              <a:solidFill>
                <a:srgbClr val="000000"/>
              </a:solidFill>
              <a:latin typeface="Arial" panose="020B0604020202020204" pitchFamily="34" charset="0"/>
              <a:cs typeface="Arial" panose="020B0604020202020204" pitchFamily="34" charset="0"/>
            </a:endParaRPr>
          </a:p>
          <a:p>
            <a:r>
              <a:rPr lang="en-CA" sz="1477" dirty="0">
                <a:solidFill>
                  <a:srgbClr val="000000"/>
                </a:solidFill>
                <a:latin typeface="Arial" panose="020B0604020202020204" pitchFamily="34" charset="0"/>
                <a:cs typeface="Arial" panose="020B0604020202020204" pitchFamily="34" charset="0"/>
              </a:rPr>
              <a:t>Support Agents rarely book both a tour and listing consult for the same customer. This is an incentive-related problem that applies broadly, but it is a particularly acute issue with relocating customers. This is both because relocatees are unfamiliar with their destination city and because Support Agents don’t know DWAs or booking protocols outside their market.</a:t>
            </a:r>
          </a:p>
          <a:p>
            <a:endParaRPr lang="en-CA" sz="1477" dirty="0">
              <a:solidFill>
                <a:srgbClr val="000000"/>
              </a:solidFill>
              <a:latin typeface="Arial" panose="020B0604020202020204" pitchFamily="34" charset="0"/>
              <a:cs typeface="Arial" panose="020B0604020202020204" pitchFamily="34" charset="0"/>
            </a:endParaRPr>
          </a:p>
          <a:p>
            <a:r>
              <a:rPr lang="en-CA" sz="1477" dirty="0">
                <a:solidFill>
                  <a:srgbClr val="000000"/>
                </a:solidFill>
                <a:latin typeface="Arial" panose="020B0604020202020204" pitchFamily="34" charset="0"/>
                <a:cs typeface="Arial" panose="020B0604020202020204" pitchFamily="34" charset="0"/>
              </a:rPr>
              <a:t>We recommend creating a HUB-based Relocation Coordinator role. The Relocation Coordinator will be an expert in booking all event types for any Redfin market and will be familiar with our relocation-specific resources, such as Opportunity Score and neighborhood pages. Support Agents and Tour Coordinators will route relocation calls to the Relocation Coordinator, who will then set up the appropriate events in both regions.</a:t>
            </a:r>
            <a:endParaRPr lang="en-CA" sz="1477"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889929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25" name="Parallelogram 24"/>
          <p:cNvSpPr/>
          <p:nvPr/>
        </p:nvSpPr>
        <p:spPr>
          <a:xfrm>
            <a:off x="92925" y="1777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29" name="TextBox 28"/>
          <p:cNvSpPr txBox="1"/>
          <p:nvPr/>
        </p:nvSpPr>
        <p:spPr>
          <a:xfrm>
            <a:off x="6528218" y="703775"/>
            <a:ext cx="1334020" cy="546945"/>
          </a:xfrm>
          <a:prstGeom prst="rect">
            <a:avLst/>
          </a:prstGeom>
          <a:noFill/>
        </p:spPr>
        <p:txBody>
          <a:bodyPr wrap="none" rtlCol="0">
            <a:spAutoFit/>
          </a:bodyPr>
          <a:lstStyle/>
          <a:p>
            <a:r>
              <a:rPr lang="en-US" sz="2954" b="1" dirty="0">
                <a:solidFill>
                  <a:srgbClr val="FF6337"/>
                </a:solidFill>
                <a:latin typeface="Helvetica Neue" charset="0"/>
                <a:ea typeface="Helvetica Neue" charset="0"/>
                <a:cs typeface="Helvetica Neue" charset="0"/>
              </a:rPr>
              <a:t>Goal 2</a:t>
            </a:r>
          </a:p>
        </p:txBody>
      </p:sp>
      <p:cxnSp>
        <p:nvCxnSpPr>
          <p:cNvPr id="9" name="Straight Connector 8"/>
          <p:cNvCxnSpPr/>
          <p:nvPr/>
        </p:nvCxnSpPr>
        <p:spPr>
          <a:xfrm>
            <a:off x="258102" y="703774"/>
            <a:ext cx="2211263" cy="5890457"/>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26" name="Content Placeholder 1"/>
          <p:cNvSpPr txBox="1">
            <a:spLocks/>
          </p:cNvSpPr>
          <p:nvPr/>
        </p:nvSpPr>
        <p:spPr>
          <a:xfrm>
            <a:off x="0" y="1778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63776"/>
            <a:r>
              <a:rPr lang="en-CA" sz="1348" dirty="0">
                <a:solidFill>
                  <a:schemeClr val="bg1"/>
                </a:solidFill>
              </a:rPr>
              <a:t>  WRITE WITH THE READER IN MIND</a:t>
            </a:r>
          </a:p>
        </p:txBody>
      </p:sp>
      <p:sp>
        <p:nvSpPr>
          <p:cNvPr id="27" name="TextBox 26"/>
          <p:cNvSpPr txBox="1"/>
          <p:nvPr/>
        </p:nvSpPr>
        <p:spPr>
          <a:xfrm>
            <a:off x="557318" y="2669227"/>
            <a:ext cx="7511826" cy="757772"/>
          </a:xfrm>
          <a:prstGeom prst="rect">
            <a:avLst/>
          </a:prstGeom>
          <a:solidFill>
            <a:schemeClr val="bg1"/>
          </a:solidFill>
        </p:spPr>
        <p:txBody>
          <a:bodyPr wrap="square" rtlCol="0">
            <a:spAutoFit/>
          </a:bodyPr>
          <a:lstStyle>
            <a:defPPr>
              <a:defRPr lang="en-US"/>
            </a:defPPr>
            <a:lvl1pPr marL="285750" indent="-285750">
              <a:spcBef>
                <a:spcPts val="1200"/>
              </a:spcBef>
              <a:buFont typeface="Arial" panose="020B0604020202020204" pitchFamily="34" charset="0"/>
              <a:buChar char="•"/>
              <a:defRPr sz="1600">
                <a:latin typeface="Arial" panose="020B0604020202020204" pitchFamily="34" charset="0"/>
                <a:cs typeface="Arial" panose="020B0604020202020204" pitchFamily="34" charset="0"/>
              </a:defRPr>
            </a:lvl1pPr>
          </a:lstStyle>
          <a:p>
            <a:pPr>
              <a:buFont typeface="Wingdings" charset="2"/>
              <a:buChar char="§"/>
            </a:pPr>
            <a:r>
              <a:rPr lang="en-CA" sz="1662" dirty="0"/>
              <a:t>Write with clarity and precision</a:t>
            </a:r>
          </a:p>
          <a:p>
            <a:pPr>
              <a:buFont typeface="Wingdings" charset="2"/>
              <a:buChar char="§"/>
            </a:pPr>
            <a:r>
              <a:rPr lang="en-CA" sz="1662" dirty="0"/>
              <a:t>Trim for concision</a:t>
            </a:r>
          </a:p>
        </p:txBody>
      </p:sp>
      <p:sp>
        <p:nvSpPr>
          <p:cNvPr id="24" name="Rectangle 23"/>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3384970095"/>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OPENING AND FRAMING</a:t>
            </a:r>
            <a:endParaRPr lang="en-CA" sz="1662" dirty="0">
              <a:solidFill>
                <a:schemeClr val="bg1"/>
              </a:solidFill>
              <a:latin typeface="Arial" charset="0"/>
              <a:ea typeface="Arial" charset="0"/>
              <a:cs typeface="Arial" charset="0"/>
            </a:endParaRP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1647146" y="3194380"/>
            <a:ext cx="7511826" cy="546945"/>
          </a:xfrm>
          <a:prstGeom prst="rect">
            <a:avLst/>
          </a:prstGeom>
          <a:noFill/>
        </p:spPr>
        <p:txBody>
          <a:bodyPr wrap="square" rtlCol="0">
            <a:spAutoFit/>
          </a:bodyPr>
          <a:lstStyle/>
          <a:p>
            <a:pPr marL="263776" indent="-263776">
              <a:lnSpc>
                <a:spcPct val="200000"/>
              </a:lnSpc>
              <a:buFont typeface="Arial" panose="020B0604020202020204" pitchFamily="34" charset="0"/>
              <a:buChar char="•"/>
            </a:pPr>
            <a:r>
              <a:rPr lang="en-CA" sz="1477" b="1" dirty="0">
                <a:latin typeface="Arial" panose="020B0604020202020204" pitchFamily="34" charset="0"/>
                <a:cs typeface="Arial" panose="020B0604020202020204" pitchFamily="34" charset="0"/>
              </a:rPr>
              <a:t>Goal 2: Writing with the reader in mind</a:t>
            </a:r>
          </a:p>
        </p:txBody>
      </p:sp>
    </p:spTree>
    <p:extLst>
      <p:ext uri="{BB962C8B-B14F-4D97-AF65-F5344CB8AC3E}">
        <p14:creationId xmlns:p14="http://schemas.microsoft.com/office/powerpoint/2010/main" val="412873754"/>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48730" y="2456232"/>
            <a:ext cx="6748963" cy="433196"/>
          </a:xfrm>
          <a:prstGeom prst="rect">
            <a:avLst/>
          </a:prstGeom>
        </p:spPr>
        <p:txBody>
          <a:bodyPr wrap="none">
            <a:spAutoFit/>
          </a:bodyPr>
          <a:lstStyle/>
          <a:p>
            <a:r>
              <a:rPr lang="en-US" sz="2215" b="1" dirty="0">
                <a:solidFill>
                  <a:srgbClr val="FF6337"/>
                </a:solidFill>
                <a:latin typeface="Arial"/>
                <a:ea typeface="Cambria" charset="0"/>
                <a:cs typeface="Arial"/>
              </a:rPr>
              <a:t> How do I know what to say </a:t>
            </a:r>
            <a:r>
              <a:rPr lang="en-US" sz="2215" b="1" dirty="0">
                <a:solidFill>
                  <a:srgbClr val="00B0F0"/>
                </a:solidFill>
                <a:latin typeface="Arial"/>
                <a:ea typeface="Cambria" charset="0"/>
                <a:cs typeface="Arial"/>
              </a:rPr>
              <a:t>within</a:t>
            </a:r>
            <a:r>
              <a:rPr lang="en-US" sz="2215" b="1" dirty="0">
                <a:solidFill>
                  <a:srgbClr val="FF6337"/>
                </a:solidFill>
                <a:latin typeface="Arial"/>
                <a:ea typeface="Cambria" charset="0"/>
                <a:cs typeface="Arial"/>
              </a:rPr>
              <a:t> each section?</a:t>
            </a: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489901745"/>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79" y="2456232"/>
            <a:ext cx="6938118" cy="433196"/>
          </a:xfrm>
          <a:prstGeom prst="rect">
            <a:avLst/>
          </a:prstGeom>
        </p:spPr>
        <p:txBody>
          <a:bodyPr wrap="none">
            <a:spAutoFit/>
          </a:bodyPr>
          <a:lstStyle/>
          <a:p>
            <a:r>
              <a:rPr lang="en-US" sz="2215" b="1" dirty="0">
                <a:solidFill>
                  <a:srgbClr val="FF6337"/>
                </a:solidFill>
                <a:latin typeface="Arial"/>
                <a:ea typeface="Cambria" charset="0"/>
                <a:cs typeface="Arial"/>
              </a:rPr>
              <a:t> Using the Question Method™ within each section</a:t>
            </a:r>
          </a:p>
        </p:txBody>
      </p:sp>
      <p:sp>
        <p:nvSpPr>
          <p:cNvPr id="3" name="Rectangle 2"/>
          <p:cNvSpPr/>
          <p:nvPr/>
        </p:nvSpPr>
        <p:spPr>
          <a:xfrm>
            <a:off x="1389127" y="3700509"/>
            <a:ext cx="7132426" cy="603883"/>
          </a:xfrm>
          <a:prstGeom prst="rect">
            <a:avLst/>
          </a:prstGeom>
        </p:spPr>
        <p:txBody>
          <a:bodyPr wrap="square" anchor="ctr">
            <a:spAutoFit/>
          </a:bodyPr>
          <a:lstStyle/>
          <a:p>
            <a:r>
              <a:rPr lang="en-US" sz="1662" b="1" dirty="0">
                <a:latin typeface="Arial" charset="0"/>
                <a:ea typeface="Arial" charset="0"/>
                <a:cs typeface="Arial" charset="0"/>
              </a:rPr>
              <a:t>Learning objective: </a:t>
            </a:r>
            <a:r>
              <a:rPr lang="en-US" sz="1662" dirty="0">
                <a:latin typeface="Arial" charset="0"/>
                <a:ea typeface="Arial" charset="0"/>
                <a:cs typeface="Arial" charset="0"/>
              </a:rPr>
              <a:t>Use the Question Method™ to define the key points </a:t>
            </a:r>
            <a:r>
              <a:rPr lang="en-US" sz="1662" b="1" dirty="0">
                <a:latin typeface="Arial" charset="0"/>
                <a:ea typeface="Arial" charset="0"/>
                <a:cs typeface="Arial" charset="0"/>
              </a:rPr>
              <a:t>within each section</a:t>
            </a:r>
            <a:endParaRPr lang="en-CA" sz="1662" b="1" dirty="0">
              <a:latin typeface="Arial" charset="0"/>
              <a:ea typeface="Arial" charset="0"/>
              <a:cs typeface="Arial" charset="0"/>
            </a:endParaRP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074551417"/>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80" y="2456232"/>
            <a:ext cx="3537635" cy="433196"/>
          </a:xfrm>
          <a:prstGeom prst="rect">
            <a:avLst/>
          </a:prstGeom>
        </p:spPr>
        <p:txBody>
          <a:bodyPr wrap="none">
            <a:spAutoFit/>
          </a:bodyPr>
          <a:lstStyle/>
          <a:p>
            <a:r>
              <a:rPr lang="en-US" sz="2215" b="1" dirty="0">
                <a:solidFill>
                  <a:srgbClr val="FF6337"/>
                </a:solidFill>
                <a:latin typeface="Arial"/>
                <a:ea typeface="Cambria" charset="0"/>
                <a:cs typeface="Arial"/>
              </a:rPr>
              <a:t> All documents are FAQs</a:t>
            </a:r>
          </a:p>
        </p:txBody>
      </p:sp>
      <p:sp>
        <p:nvSpPr>
          <p:cNvPr id="3" name="Rectangle 2"/>
          <p:cNvSpPr/>
          <p:nvPr/>
        </p:nvSpPr>
        <p:spPr>
          <a:xfrm>
            <a:off x="1389127" y="3828395"/>
            <a:ext cx="7132426" cy="348109"/>
          </a:xfrm>
          <a:prstGeom prst="rect">
            <a:avLst/>
          </a:prstGeom>
        </p:spPr>
        <p:txBody>
          <a:bodyPr wrap="square" anchor="ctr">
            <a:spAutoFit/>
          </a:bodyPr>
          <a:lstStyle/>
          <a:p>
            <a:pPr marL="263776" indent="-263776">
              <a:buFont typeface="Arial" charset="0"/>
              <a:buChar char="•"/>
            </a:pPr>
            <a:r>
              <a:rPr lang="en-CA" sz="1662" dirty="0">
                <a:solidFill>
                  <a:srgbClr val="000000"/>
                </a:solidFill>
                <a:latin typeface="Arial" panose="020B0604020202020204" pitchFamily="34" charset="0"/>
                <a:cs typeface="Arial" panose="020B0604020202020204" pitchFamily="34" charset="0"/>
              </a:rPr>
              <a:t>Every section must be asking and answering a question</a:t>
            </a:r>
            <a:endParaRPr lang="en-CA" sz="1662" dirty="0">
              <a:latin typeface="Arial" charset="0"/>
              <a:ea typeface="Arial" charset="0"/>
              <a:cs typeface="Arial" charset="0"/>
            </a:endParaRP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926128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91807" y="2071617"/>
            <a:ext cx="8006317" cy="1422441"/>
            <a:chOff x="391280" y="1937757"/>
            <a:chExt cx="8673510" cy="1783451"/>
          </a:xfrm>
        </p:grpSpPr>
        <p:sp>
          <p:nvSpPr>
            <p:cNvPr id="13" name="Rectangle 12"/>
            <p:cNvSpPr/>
            <p:nvPr/>
          </p:nvSpPr>
          <p:spPr>
            <a:xfrm>
              <a:off x="1039354" y="1937757"/>
              <a:ext cx="8025436" cy="1783451"/>
            </a:xfrm>
            <a:prstGeom prst="rect">
              <a:avLst/>
            </a:prstGeom>
            <a:solidFill>
              <a:srgbClr val="E2E2E2"/>
            </a:solidFill>
            <a:ln>
              <a:noFill/>
            </a:ln>
          </p:spPr>
          <p:txBody>
            <a:bodyPr wrap="square">
              <a:spAutoFit/>
            </a:bodyPr>
            <a:lstStyle/>
            <a:p>
              <a:pPr>
                <a:lnSpc>
                  <a:spcPct val="130000"/>
                </a:lnSpc>
              </a:pPr>
              <a:endParaRPr lang="en-US" sz="1662" b="1" dirty="0">
                <a:solidFill>
                  <a:srgbClr val="FF663A"/>
                </a:solidFill>
                <a:latin typeface="Arial"/>
                <a:ea typeface="Cambria" charset="0"/>
                <a:cs typeface="Arial"/>
              </a:endParaRPr>
            </a:p>
            <a:p>
              <a:pPr>
                <a:lnSpc>
                  <a:spcPct val="130000"/>
                </a:lnSpc>
              </a:pPr>
              <a:endParaRPr lang="en-US" sz="1662" b="1" dirty="0">
                <a:solidFill>
                  <a:srgbClr val="FF663A"/>
                </a:solidFill>
                <a:latin typeface="Arial"/>
                <a:ea typeface="Cambria" charset="0"/>
                <a:cs typeface="Arial"/>
              </a:endParaRPr>
            </a:p>
            <a:p>
              <a:pPr>
                <a:lnSpc>
                  <a:spcPct val="130000"/>
                </a:lnSpc>
              </a:pPr>
              <a:r>
                <a:rPr lang="en-US" sz="1662" dirty="0">
                  <a:latin typeface="Arial"/>
                  <a:ea typeface="Cambria" charset="0"/>
                  <a:cs typeface="Arial"/>
                </a:rPr>
                <a:t>  </a:t>
              </a:r>
            </a:p>
            <a:p>
              <a:pPr>
                <a:lnSpc>
                  <a:spcPct val="130000"/>
                </a:lnSpc>
              </a:pPr>
              <a:endParaRPr lang="en-US" sz="1662" dirty="0">
                <a:latin typeface="Arial"/>
                <a:ea typeface="Cambria" charset="0"/>
                <a:cs typeface="Arial"/>
              </a:endParaRPr>
            </a:p>
          </p:txBody>
        </p:sp>
        <p:sp>
          <p:nvSpPr>
            <p:cNvPr id="15" name="Right Triangle 14"/>
            <p:cNvSpPr/>
            <p:nvPr/>
          </p:nvSpPr>
          <p:spPr>
            <a:xfrm rot="10800000">
              <a:off x="391280" y="1937757"/>
              <a:ext cx="648071" cy="1534560"/>
            </a:xfrm>
            <a:prstGeom prst="rtTriangle">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grpSp>
      <p:sp>
        <p:nvSpPr>
          <p:cNvPr id="2" name="Rectangle 1"/>
          <p:cNvSpPr/>
          <p:nvPr/>
        </p:nvSpPr>
        <p:spPr>
          <a:xfrm>
            <a:off x="694979" y="2456232"/>
            <a:ext cx="6938118" cy="433196"/>
          </a:xfrm>
          <a:prstGeom prst="rect">
            <a:avLst/>
          </a:prstGeom>
        </p:spPr>
        <p:txBody>
          <a:bodyPr wrap="none">
            <a:spAutoFit/>
          </a:bodyPr>
          <a:lstStyle/>
          <a:p>
            <a:r>
              <a:rPr lang="en-US" sz="2215" b="1" dirty="0">
                <a:solidFill>
                  <a:srgbClr val="FF6337"/>
                </a:solidFill>
                <a:latin typeface="Arial"/>
                <a:ea typeface="Cambria" charset="0"/>
                <a:cs typeface="Arial"/>
              </a:rPr>
              <a:t> Using the Question Method™ within each section</a:t>
            </a:r>
          </a:p>
        </p:txBody>
      </p:sp>
      <p:sp>
        <p:nvSpPr>
          <p:cNvPr id="3" name="Rectangle 2"/>
          <p:cNvSpPr/>
          <p:nvPr/>
        </p:nvSpPr>
        <p:spPr>
          <a:xfrm>
            <a:off x="1389127" y="3629495"/>
            <a:ext cx="7132426" cy="745910"/>
          </a:xfrm>
          <a:prstGeom prst="rect">
            <a:avLst/>
          </a:prstGeom>
        </p:spPr>
        <p:txBody>
          <a:bodyPr wrap="square" anchor="ctr">
            <a:spAutoFit/>
          </a:bodyPr>
          <a:lstStyle/>
          <a:p>
            <a:r>
              <a:rPr lang="en-CA" sz="1662" dirty="0">
                <a:latin typeface="Arial" panose="020B0604020202020204" pitchFamily="34" charset="0"/>
                <a:cs typeface="Arial" panose="020B0604020202020204" pitchFamily="34" charset="0"/>
              </a:rPr>
              <a:t>Your stating point is always the same: </a:t>
            </a:r>
          </a:p>
          <a:p>
            <a:endParaRPr lang="en-CA" sz="923" dirty="0">
              <a:latin typeface="Arial" panose="020B0604020202020204" pitchFamily="34" charset="0"/>
              <a:cs typeface="Arial" panose="020B0604020202020204" pitchFamily="34" charset="0"/>
            </a:endParaRPr>
          </a:p>
          <a:p>
            <a:r>
              <a:rPr lang="en-CA" sz="1662" b="1" dirty="0">
                <a:latin typeface="Arial" panose="020B0604020202020204" pitchFamily="34" charset="0"/>
                <a:cs typeface="Arial" panose="020B0604020202020204" pitchFamily="34" charset="0"/>
              </a:rPr>
              <a:t>What question am I trying to answer in this section?</a:t>
            </a:r>
          </a:p>
        </p:txBody>
      </p:sp>
      <p:sp>
        <p:nvSpPr>
          <p:cNvPr id="12" name="Rectangle 16"/>
          <p:cNvSpPr/>
          <p:nvPr/>
        </p:nvSpPr>
        <p:spPr>
          <a:xfrm>
            <a:off x="0" y="2052469"/>
            <a:ext cx="2152251" cy="4567040"/>
          </a:xfrm>
          <a:custGeom>
            <a:avLst/>
            <a:gdLst>
              <a:gd name="connsiteX0" fmla="*/ 0 w 3214383"/>
              <a:gd name="connsiteY0" fmla="*/ 0 h 1286360"/>
              <a:gd name="connsiteX1" fmla="*/ 3214383 w 3214383"/>
              <a:gd name="connsiteY1" fmla="*/ 0 h 1286360"/>
              <a:gd name="connsiteX2" fmla="*/ 3214383 w 3214383"/>
              <a:gd name="connsiteY2" fmla="*/ 1286360 h 1286360"/>
              <a:gd name="connsiteX3" fmla="*/ 0 w 3214383"/>
              <a:gd name="connsiteY3" fmla="*/ 1286360 h 1286360"/>
              <a:gd name="connsiteX4" fmla="*/ 0 w 3214383"/>
              <a:gd name="connsiteY4" fmla="*/ 0 h 1286360"/>
              <a:gd name="connsiteX0" fmla="*/ 0 w 3214383"/>
              <a:gd name="connsiteY0" fmla="*/ 0 h 1286360"/>
              <a:gd name="connsiteX1" fmla="*/ 2837865 w 3214383"/>
              <a:gd name="connsiteY1" fmla="*/ 215152 h 1286360"/>
              <a:gd name="connsiteX2" fmla="*/ 3214383 w 3214383"/>
              <a:gd name="connsiteY2" fmla="*/ 1286360 h 1286360"/>
              <a:gd name="connsiteX3" fmla="*/ 0 w 3214383"/>
              <a:gd name="connsiteY3" fmla="*/ 1286360 h 1286360"/>
              <a:gd name="connsiteX4" fmla="*/ 0 w 3214383"/>
              <a:gd name="connsiteY4" fmla="*/ 0 h 1286360"/>
              <a:gd name="connsiteX0" fmla="*/ 0 w 3250241"/>
              <a:gd name="connsiteY0" fmla="*/ 0 h 1286360"/>
              <a:gd name="connsiteX1" fmla="*/ 2837865 w 3250241"/>
              <a:gd name="connsiteY1" fmla="*/ 215152 h 1286360"/>
              <a:gd name="connsiteX2" fmla="*/ 3250241 w 3250241"/>
              <a:gd name="connsiteY2" fmla="*/ 1268431 h 1286360"/>
              <a:gd name="connsiteX3" fmla="*/ 0 w 3250241"/>
              <a:gd name="connsiteY3" fmla="*/ 1286360 h 1286360"/>
              <a:gd name="connsiteX4" fmla="*/ 0 w 3250241"/>
              <a:gd name="connsiteY4" fmla="*/ 0 h 1286360"/>
              <a:gd name="connsiteX0" fmla="*/ 0 w 3268171"/>
              <a:gd name="connsiteY0" fmla="*/ 0 h 1286360"/>
              <a:gd name="connsiteX1" fmla="*/ 2837865 w 3268171"/>
              <a:gd name="connsiteY1" fmla="*/ 215152 h 1286360"/>
              <a:gd name="connsiteX2" fmla="*/ 3268171 w 3268171"/>
              <a:gd name="connsiteY2" fmla="*/ 1268431 h 1286360"/>
              <a:gd name="connsiteX3" fmla="*/ 0 w 3268171"/>
              <a:gd name="connsiteY3" fmla="*/ 1286360 h 1286360"/>
              <a:gd name="connsiteX4" fmla="*/ 0 w 3268171"/>
              <a:gd name="connsiteY4" fmla="*/ 0 h 1286360"/>
              <a:gd name="connsiteX0" fmla="*/ 35858 w 3268171"/>
              <a:gd name="connsiteY0" fmla="*/ 179295 h 1071208"/>
              <a:gd name="connsiteX1" fmla="*/ 2837865 w 3268171"/>
              <a:gd name="connsiteY1" fmla="*/ 0 h 1071208"/>
              <a:gd name="connsiteX2" fmla="*/ 3268171 w 3268171"/>
              <a:gd name="connsiteY2" fmla="*/ 1053279 h 1071208"/>
              <a:gd name="connsiteX3" fmla="*/ 0 w 3268171"/>
              <a:gd name="connsiteY3" fmla="*/ 1071208 h 1071208"/>
              <a:gd name="connsiteX4" fmla="*/ 35858 w 3268171"/>
              <a:gd name="connsiteY4" fmla="*/ 179295 h 1071208"/>
              <a:gd name="connsiteX0" fmla="*/ 35858 w 3268171"/>
              <a:gd name="connsiteY0" fmla="*/ 17930 h 909843"/>
              <a:gd name="connsiteX1" fmla="*/ 2963371 w 3268171"/>
              <a:gd name="connsiteY1" fmla="*/ 0 h 909843"/>
              <a:gd name="connsiteX2" fmla="*/ 3268171 w 3268171"/>
              <a:gd name="connsiteY2" fmla="*/ 891914 h 909843"/>
              <a:gd name="connsiteX3" fmla="*/ 0 w 3268171"/>
              <a:gd name="connsiteY3" fmla="*/ 909843 h 909843"/>
              <a:gd name="connsiteX4" fmla="*/ 35858 w 3268171"/>
              <a:gd name="connsiteY4" fmla="*/ 17930 h 909843"/>
              <a:gd name="connsiteX0" fmla="*/ 35858 w 3268171"/>
              <a:gd name="connsiteY0" fmla="*/ 1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1 h 891914"/>
              <a:gd name="connsiteX0" fmla="*/ 35858 w 3268171"/>
              <a:gd name="connsiteY0" fmla="*/ 0 h 909842"/>
              <a:gd name="connsiteX1" fmla="*/ 2945442 w 3268171"/>
              <a:gd name="connsiteY1" fmla="*/ 17928 h 909842"/>
              <a:gd name="connsiteX2" fmla="*/ 3268171 w 3268171"/>
              <a:gd name="connsiteY2" fmla="*/ 891913 h 909842"/>
              <a:gd name="connsiteX3" fmla="*/ 0 w 3268171"/>
              <a:gd name="connsiteY3" fmla="*/ 909842 h 909842"/>
              <a:gd name="connsiteX4" fmla="*/ 35858 w 3268171"/>
              <a:gd name="connsiteY4" fmla="*/ 0 h 909842"/>
              <a:gd name="connsiteX0" fmla="*/ 35858 w 3268171"/>
              <a:gd name="connsiteY0" fmla="*/ 2 h 891914"/>
              <a:gd name="connsiteX1" fmla="*/ 2945442 w 3268171"/>
              <a:gd name="connsiteY1" fmla="*/ 0 h 891914"/>
              <a:gd name="connsiteX2" fmla="*/ 3268171 w 3268171"/>
              <a:gd name="connsiteY2" fmla="*/ 873985 h 891914"/>
              <a:gd name="connsiteX3" fmla="*/ 0 w 3268171"/>
              <a:gd name="connsiteY3" fmla="*/ 891914 h 891914"/>
              <a:gd name="connsiteX4" fmla="*/ 35858 w 3268171"/>
              <a:gd name="connsiteY4" fmla="*/ 2 h 891914"/>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0 h 927771"/>
              <a:gd name="connsiteX1" fmla="*/ 2945442 w 3268171"/>
              <a:gd name="connsiteY1" fmla="*/ 35857 h 927771"/>
              <a:gd name="connsiteX2" fmla="*/ 3268171 w 3268171"/>
              <a:gd name="connsiteY2" fmla="*/ 909842 h 927771"/>
              <a:gd name="connsiteX3" fmla="*/ 0 w 3268171"/>
              <a:gd name="connsiteY3" fmla="*/ 927771 h 927771"/>
              <a:gd name="connsiteX4" fmla="*/ 17929 w 3268171"/>
              <a:gd name="connsiteY4" fmla="*/ 0 h 927771"/>
              <a:gd name="connsiteX0" fmla="*/ 17929 w 3268171"/>
              <a:gd name="connsiteY0" fmla="*/ 2 h 927773"/>
              <a:gd name="connsiteX1" fmla="*/ 2927512 w 3268171"/>
              <a:gd name="connsiteY1" fmla="*/ 0 h 927773"/>
              <a:gd name="connsiteX2" fmla="*/ 3268171 w 3268171"/>
              <a:gd name="connsiteY2" fmla="*/ 909844 h 927773"/>
              <a:gd name="connsiteX3" fmla="*/ 0 w 3268171"/>
              <a:gd name="connsiteY3" fmla="*/ 927773 h 927773"/>
              <a:gd name="connsiteX4" fmla="*/ 17929 w 3268171"/>
              <a:gd name="connsiteY4" fmla="*/ 2 h 927773"/>
              <a:gd name="connsiteX0" fmla="*/ 17929 w 3268171"/>
              <a:gd name="connsiteY0" fmla="*/ 17932 h 945703"/>
              <a:gd name="connsiteX1" fmla="*/ 2891654 w 3268171"/>
              <a:gd name="connsiteY1" fmla="*/ 0 h 945703"/>
              <a:gd name="connsiteX2" fmla="*/ 3268171 w 3268171"/>
              <a:gd name="connsiteY2" fmla="*/ 927774 h 945703"/>
              <a:gd name="connsiteX3" fmla="*/ 0 w 3268171"/>
              <a:gd name="connsiteY3" fmla="*/ 945703 h 945703"/>
              <a:gd name="connsiteX4" fmla="*/ 17929 w 3268171"/>
              <a:gd name="connsiteY4" fmla="*/ 17932 h 945703"/>
              <a:gd name="connsiteX0" fmla="*/ 0 w 3286101"/>
              <a:gd name="connsiteY0" fmla="*/ 3 h 945703"/>
              <a:gd name="connsiteX1" fmla="*/ 2909584 w 3286101"/>
              <a:gd name="connsiteY1" fmla="*/ 0 h 945703"/>
              <a:gd name="connsiteX2" fmla="*/ 3286101 w 3286101"/>
              <a:gd name="connsiteY2" fmla="*/ 927774 h 945703"/>
              <a:gd name="connsiteX3" fmla="*/ 17930 w 3286101"/>
              <a:gd name="connsiteY3" fmla="*/ 945703 h 945703"/>
              <a:gd name="connsiteX4" fmla="*/ 0 w 3286101"/>
              <a:gd name="connsiteY4" fmla="*/ 3 h 945703"/>
              <a:gd name="connsiteX0" fmla="*/ 0 w 3245976"/>
              <a:gd name="connsiteY0" fmla="*/ 3 h 945874"/>
              <a:gd name="connsiteX1" fmla="*/ 2909584 w 3245976"/>
              <a:gd name="connsiteY1" fmla="*/ 0 h 945874"/>
              <a:gd name="connsiteX2" fmla="*/ 3245976 w 3245976"/>
              <a:gd name="connsiteY2" fmla="*/ 945874 h 945874"/>
              <a:gd name="connsiteX3" fmla="*/ 17930 w 3245976"/>
              <a:gd name="connsiteY3" fmla="*/ 945703 h 945874"/>
              <a:gd name="connsiteX4" fmla="*/ 0 w 3245976"/>
              <a:gd name="connsiteY4" fmla="*/ 3 h 945874"/>
              <a:gd name="connsiteX0" fmla="*/ 0 w 3245976"/>
              <a:gd name="connsiteY0" fmla="*/ 0 h 945871"/>
              <a:gd name="connsiteX1" fmla="*/ 2618678 w 3245976"/>
              <a:gd name="connsiteY1" fmla="*/ 12064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2618678 w 3245976"/>
              <a:gd name="connsiteY1" fmla="*/ 6031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6036 h 951907"/>
              <a:gd name="connsiteX1" fmla="*/ 2598616 w 3245976"/>
              <a:gd name="connsiteY1" fmla="*/ 0 h 951907"/>
              <a:gd name="connsiteX2" fmla="*/ 3245976 w 3245976"/>
              <a:gd name="connsiteY2" fmla="*/ 951907 h 951907"/>
              <a:gd name="connsiteX3" fmla="*/ 17930 w 3245976"/>
              <a:gd name="connsiteY3" fmla="*/ 951736 h 951907"/>
              <a:gd name="connsiteX4" fmla="*/ 0 w 3245976"/>
              <a:gd name="connsiteY4" fmla="*/ 6036 h 951907"/>
              <a:gd name="connsiteX0" fmla="*/ 0 w 3245976"/>
              <a:gd name="connsiteY0" fmla="*/ 0 h 945871"/>
              <a:gd name="connsiteX1" fmla="*/ 106933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582741 w 3245976"/>
              <a:gd name="connsiteY1" fmla="*/ 8348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0 h 945871"/>
              <a:gd name="connsiteX1" fmla="*/ 728292 w 3245976"/>
              <a:gd name="connsiteY1" fmla="*/ 4942 h 945871"/>
              <a:gd name="connsiteX2" fmla="*/ 3245976 w 3245976"/>
              <a:gd name="connsiteY2" fmla="*/ 945871 h 945871"/>
              <a:gd name="connsiteX3" fmla="*/ 17930 w 3245976"/>
              <a:gd name="connsiteY3" fmla="*/ 945700 h 945871"/>
              <a:gd name="connsiteX4" fmla="*/ 0 w 3245976"/>
              <a:gd name="connsiteY4" fmla="*/ 0 h 945871"/>
              <a:gd name="connsiteX0" fmla="*/ 0 w 3245976"/>
              <a:gd name="connsiteY0" fmla="*/ 1752 h 940929"/>
              <a:gd name="connsiteX1" fmla="*/ 728292 w 3245976"/>
              <a:gd name="connsiteY1" fmla="*/ 0 h 940929"/>
              <a:gd name="connsiteX2" fmla="*/ 3245976 w 3245976"/>
              <a:gd name="connsiteY2" fmla="*/ 940929 h 940929"/>
              <a:gd name="connsiteX3" fmla="*/ 17930 w 3245976"/>
              <a:gd name="connsiteY3" fmla="*/ 940758 h 940929"/>
              <a:gd name="connsiteX4" fmla="*/ 0 w 3245976"/>
              <a:gd name="connsiteY4" fmla="*/ 1752 h 940929"/>
              <a:gd name="connsiteX0" fmla="*/ 0 w 3245976"/>
              <a:gd name="connsiteY0" fmla="*/ 0 h 941408"/>
              <a:gd name="connsiteX1" fmla="*/ 728292 w 3245976"/>
              <a:gd name="connsiteY1" fmla="*/ 479 h 941408"/>
              <a:gd name="connsiteX2" fmla="*/ 3245976 w 3245976"/>
              <a:gd name="connsiteY2" fmla="*/ 941408 h 941408"/>
              <a:gd name="connsiteX3" fmla="*/ 17930 w 3245976"/>
              <a:gd name="connsiteY3" fmla="*/ 941237 h 941408"/>
              <a:gd name="connsiteX4" fmla="*/ 0 w 3245976"/>
              <a:gd name="connsiteY4" fmla="*/ 0 h 941408"/>
              <a:gd name="connsiteX0" fmla="*/ 0 w 3245976"/>
              <a:gd name="connsiteY0" fmla="*/ 3608 h 945016"/>
              <a:gd name="connsiteX1" fmla="*/ 728292 w 3245976"/>
              <a:gd name="connsiteY1" fmla="*/ 0 h 945016"/>
              <a:gd name="connsiteX2" fmla="*/ 3245976 w 3245976"/>
              <a:gd name="connsiteY2" fmla="*/ 945016 h 945016"/>
              <a:gd name="connsiteX3" fmla="*/ 17930 w 3245976"/>
              <a:gd name="connsiteY3" fmla="*/ 944845 h 945016"/>
              <a:gd name="connsiteX4" fmla="*/ 0 w 3245976"/>
              <a:gd name="connsiteY4" fmla="*/ 3608 h 945016"/>
              <a:gd name="connsiteX0" fmla="*/ 0 w 3245976"/>
              <a:gd name="connsiteY0" fmla="*/ 0 h 947538"/>
              <a:gd name="connsiteX1" fmla="*/ 728292 w 3245976"/>
              <a:gd name="connsiteY1" fmla="*/ 2522 h 947538"/>
              <a:gd name="connsiteX2" fmla="*/ 3245976 w 3245976"/>
              <a:gd name="connsiteY2" fmla="*/ 947538 h 947538"/>
              <a:gd name="connsiteX3" fmla="*/ 17930 w 3245976"/>
              <a:gd name="connsiteY3" fmla="*/ 947367 h 947538"/>
              <a:gd name="connsiteX4" fmla="*/ 0 w 3245976"/>
              <a:gd name="connsiteY4" fmla="*/ 0 h 947538"/>
              <a:gd name="connsiteX0" fmla="*/ 0 w 3525816"/>
              <a:gd name="connsiteY0" fmla="*/ 0 h 1050379"/>
              <a:gd name="connsiteX1" fmla="*/ 728292 w 3525816"/>
              <a:gd name="connsiteY1" fmla="*/ 2522 h 1050379"/>
              <a:gd name="connsiteX2" fmla="*/ 3525816 w 3525816"/>
              <a:gd name="connsiteY2" fmla="*/ 1050379 h 1050379"/>
              <a:gd name="connsiteX3" fmla="*/ 17930 w 3525816"/>
              <a:gd name="connsiteY3" fmla="*/ 947367 h 1050379"/>
              <a:gd name="connsiteX4" fmla="*/ 0 w 3525816"/>
              <a:gd name="connsiteY4" fmla="*/ 0 h 1050379"/>
              <a:gd name="connsiteX0" fmla="*/ 0 w 3525816"/>
              <a:gd name="connsiteY0" fmla="*/ 0 h 1050379"/>
              <a:gd name="connsiteX1" fmla="*/ 728292 w 3525816"/>
              <a:gd name="connsiteY1" fmla="*/ 2522 h 1050379"/>
              <a:gd name="connsiteX2" fmla="*/ 3525816 w 3525816"/>
              <a:gd name="connsiteY2" fmla="*/ 1050379 h 1050379"/>
              <a:gd name="connsiteX3" fmla="*/ 9699 w 3525816"/>
              <a:gd name="connsiteY3" fmla="*/ 1050208 h 1050379"/>
              <a:gd name="connsiteX4" fmla="*/ 0 w 3525816"/>
              <a:gd name="connsiteY4" fmla="*/ 0 h 1050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5816" h="1050379">
                <a:moveTo>
                  <a:pt x="0" y="0"/>
                </a:moveTo>
                <a:lnTo>
                  <a:pt x="728292" y="2522"/>
                </a:lnTo>
                <a:lnTo>
                  <a:pt x="3525816" y="1050379"/>
                </a:lnTo>
                <a:lnTo>
                  <a:pt x="9699" y="1050208"/>
                </a:lnTo>
                <a:lnTo>
                  <a:pt x="0" y="0"/>
                </a:lnTo>
                <a:close/>
              </a:path>
            </a:pathLst>
          </a:custGeom>
          <a:pattFill prst="dkDnDiag">
            <a:fgClr>
              <a:schemeClr val="bg1">
                <a:lumMod val="9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70282636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293865" y="2192630"/>
            <a:ext cx="7491566" cy="424860"/>
          </a:xfrm>
          <a:prstGeom prst="rect">
            <a:avLst/>
          </a:prstGeom>
        </p:spPr>
        <p:txBody>
          <a:bodyPr wrap="square">
            <a:spAutoFit/>
          </a:bodyPr>
          <a:lstStyle/>
          <a:p>
            <a:pPr>
              <a:lnSpc>
                <a:spcPct val="130000"/>
              </a:lnSpc>
            </a:pPr>
            <a:r>
              <a:rPr lang="en-US" sz="1662" b="1" dirty="0">
                <a:solidFill>
                  <a:schemeClr val="bg1"/>
                </a:solidFill>
                <a:latin typeface="Arial" charset="0"/>
                <a:ea typeface="Arial" charset="0"/>
                <a:cs typeface="Arial" charset="0"/>
              </a:rPr>
              <a:t>PRACTICE: </a:t>
            </a:r>
            <a:r>
              <a:rPr lang="en-US" sz="1662" dirty="0">
                <a:solidFill>
                  <a:schemeClr val="bg1"/>
                </a:solidFill>
                <a:latin typeface="Arial" charset="0"/>
                <a:ea typeface="Arial" charset="0"/>
                <a:cs typeface="Arial" charset="0"/>
              </a:rPr>
              <a:t>What am I saying in each of these paragraphs?</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2919067"/>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 y="291220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8" name="TextBox 7"/>
          <p:cNvSpPr txBox="1"/>
          <p:nvPr/>
        </p:nvSpPr>
        <p:spPr>
          <a:xfrm>
            <a:off x="6308531" y="2912205"/>
            <a:ext cx="1503938" cy="546945"/>
          </a:xfrm>
          <a:prstGeom prst="rect">
            <a:avLst/>
          </a:prstGeom>
          <a:noFill/>
        </p:spPr>
        <p:txBody>
          <a:bodyPr wrap="none" rtlCol="0">
            <a:spAutoFit/>
          </a:bodyPr>
          <a:lstStyle/>
          <a:p>
            <a:r>
              <a:rPr lang="en-US" sz="2954" b="1" dirty="0">
                <a:solidFill>
                  <a:srgbClr val="FF6337"/>
                </a:solidFill>
                <a:latin typeface="Helvetica Neue" charset="0"/>
                <a:ea typeface="Helvetica Neue" charset="0"/>
                <a:cs typeface="Helvetica Neue" charset="0"/>
              </a:rPr>
              <a:t>Debrief</a:t>
            </a:r>
          </a:p>
        </p:txBody>
      </p:sp>
    </p:spTree>
    <p:extLst>
      <p:ext uri="{BB962C8B-B14F-4D97-AF65-F5344CB8AC3E}">
        <p14:creationId xmlns:p14="http://schemas.microsoft.com/office/powerpoint/2010/main" val="101332349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EXPLICITNESS</a:t>
            </a:r>
            <a:r>
              <a:rPr lang="en-CA" sz="1662" dirty="0">
                <a:solidFill>
                  <a:schemeClr val="bg1"/>
                </a:solidFill>
                <a:latin typeface="Arial" charset="0"/>
                <a:ea typeface="Arial" charset="0"/>
                <a:cs typeface="Arial" charset="0"/>
              </a:rPr>
              <a:t>: Tell the reader why they’re reading what they’re reading</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5195859"/>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EXPLICITNESS</a:t>
            </a:r>
            <a:r>
              <a:rPr lang="en-CA" sz="1662" dirty="0">
                <a:solidFill>
                  <a:schemeClr val="bg1"/>
                </a:solidFill>
                <a:latin typeface="Arial" charset="0"/>
                <a:ea typeface="Arial" charset="0"/>
                <a:cs typeface="Arial" charset="0"/>
              </a:rPr>
              <a:t>: Tell the reader why they’re reading what they’re reading</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533765" y="3487622"/>
            <a:ext cx="7511826" cy="319639"/>
          </a:xfrm>
          <a:prstGeom prst="rect">
            <a:avLst/>
          </a:prstGeom>
          <a:noFill/>
        </p:spPr>
        <p:txBody>
          <a:bodyPr wrap="square" rtlCol="0">
            <a:spAutoFit/>
          </a:bodyPr>
          <a:lstStyle/>
          <a:p>
            <a:pPr marL="263776" indent="-263776">
              <a:buFont typeface="Wingdings" panose="05000000000000000000" pitchFamily="2" charset="2"/>
              <a:buChar char="§"/>
            </a:pPr>
            <a:r>
              <a:rPr lang="en-CA" sz="1477" dirty="0">
                <a:latin typeface="Arial" panose="020B0604020202020204" pitchFamily="34" charset="0"/>
                <a:cs typeface="Arial" panose="020B0604020202020204" pitchFamily="34" charset="0"/>
              </a:rPr>
              <a:t>Never make the reader read something without telling them why it’s important.</a:t>
            </a:r>
          </a:p>
        </p:txBody>
      </p:sp>
    </p:spTree>
    <p:extLst>
      <p:ext uri="{BB962C8B-B14F-4D97-AF65-F5344CB8AC3E}">
        <p14:creationId xmlns:p14="http://schemas.microsoft.com/office/powerpoint/2010/main" val="539383124"/>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EXPLICITNESS</a:t>
            </a:r>
            <a:r>
              <a:rPr lang="en-CA" sz="1662" dirty="0">
                <a:solidFill>
                  <a:schemeClr val="bg1"/>
                </a:solidFill>
                <a:latin typeface="Arial" charset="0"/>
                <a:ea typeface="Arial" charset="0"/>
                <a:cs typeface="Arial" charset="0"/>
              </a:rPr>
              <a:t>: Tell the reader why they’re reading what they’re reading</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533765" y="3487622"/>
            <a:ext cx="7511826" cy="319639"/>
          </a:xfrm>
          <a:prstGeom prst="rect">
            <a:avLst/>
          </a:prstGeom>
          <a:noFill/>
        </p:spPr>
        <p:txBody>
          <a:bodyPr wrap="square" rtlCol="0">
            <a:spAutoFit/>
          </a:bodyPr>
          <a:lstStyle/>
          <a:p>
            <a:pPr marL="263776" indent="-263776" defTabSz="844083">
              <a:defRPr/>
            </a:pPr>
            <a:endParaRPr lang="en-CA" sz="1477" dirty="0">
              <a:latin typeface="Arial" panose="020B0604020202020204" pitchFamily="34" charset="0"/>
              <a:cs typeface="Arial" panose="020B0604020202020204" pitchFamily="34" charset="0"/>
            </a:endParaRPr>
          </a:p>
        </p:txBody>
      </p:sp>
      <p:sp>
        <p:nvSpPr>
          <p:cNvPr id="4" name="TextBox 3"/>
          <p:cNvSpPr txBox="1"/>
          <p:nvPr/>
        </p:nvSpPr>
        <p:spPr>
          <a:xfrm>
            <a:off x="2179605" y="3473416"/>
            <a:ext cx="5391688" cy="2650084"/>
          </a:xfrm>
          <a:prstGeom prst="rect">
            <a:avLst/>
          </a:prstGeom>
          <a:noFill/>
        </p:spPr>
        <p:txBody>
          <a:bodyPr wrap="square" rtlCol="0">
            <a:spAutoFit/>
          </a:bodyPr>
          <a:lstStyle/>
          <a:p>
            <a:r>
              <a:rPr lang="en-US" sz="1662" b="1" dirty="0"/>
              <a:t>2016 Performance</a:t>
            </a:r>
            <a:endParaRPr lang="en-US" sz="1662" dirty="0"/>
          </a:p>
          <a:p>
            <a:r>
              <a:rPr lang="en-US" sz="1662" dirty="0"/>
              <a:t>Through July 2016 we have spent $4.5M on digital media, up 134% YoY and +24% compared to our original 2016 budget. We project the cohort from January through July will drive $17.1M in revenue, up +162% YoY over the same period last year. We also expect a 5.2% contribution margin. By comparison, our contribution margin was break-even in 2015.</a:t>
            </a:r>
          </a:p>
          <a:p>
            <a:endParaRPr lang="en-US" sz="1662" dirty="0"/>
          </a:p>
          <a:p>
            <a:endParaRPr lang="en-US" sz="1662" dirty="0"/>
          </a:p>
        </p:txBody>
      </p:sp>
    </p:spTree>
    <p:extLst>
      <p:ext uri="{BB962C8B-B14F-4D97-AF65-F5344CB8AC3E}">
        <p14:creationId xmlns:p14="http://schemas.microsoft.com/office/powerpoint/2010/main" val="13090167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Straight Connector 13"/>
          <p:cNvCxnSpPr/>
          <p:nvPr/>
        </p:nvCxnSpPr>
        <p:spPr>
          <a:xfrm>
            <a:off x="92925" y="263769"/>
            <a:ext cx="2376439"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10" name="Rectangle 17"/>
          <p:cNvSpPr/>
          <p:nvPr/>
        </p:nvSpPr>
        <p:spPr>
          <a:xfrm>
            <a:off x="747749" y="1985792"/>
            <a:ext cx="7564720" cy="661051"/>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7147"/>
              <a:gd name="connsiteX1" fmla="*/ 3634356 w 3634356"/>
              <a:gd name="connsiteY1" fmla="*/ 5628 h 267147"/>
              <a:gd name="connsiteX2" fmla="*/ 3634356 w 3634356"/>
              <a:gd name="connsiteY2" fmla="*/ 262631 h 267147"/>
              <a:gd name="connsiteX3" fmla="*/ 129309 w 3634356"/>
              <a:gd name="connsiteY3" fmla="*/ 267147 h 267147"/>
              <a:gd name="connsiteX4" fmla="*/ 0 w 3634356"/>
              <a:gd name="connsiteY4" fmla="*/ 0 h 267147"/>
              <a:gd name="connsiteX0" fmla="*/ 0 w 3634356"/>
              <a:gd name="connsiteY0" fmla="*/ 0 h 262632"/>
              <a:gd name="connsiteX1" fmla="*/ 3634356 w 3634356"/>
              <a:gd name="connsiteY1" fmla="*/ 5628 h 262632"/>
              <a:gd name="connsiteX2" fmla="*/ 3634356 w 3634356"/>
              <a:gd name="connsiteY2" fmla="*/ 262631 h 262632"/>
              <a:gd name="connsiteX3" fmla="*/ 123763 w 3634356"/>
              <a:gd name="connsiteY3" fmla="*/ 262632 h 262632"/>
              <a:gd name="connsiteX4" fmla="*/ 0 w 3634356"/>
              <a:gd name="connsiteY4" fmla="*/ 0 h 262632"/>
              <a:gd name="connsiteX0" fmla="*/ 0 w 3628809"/>
              <a:gd name="connsiteY0" fmla="*/ 0 h 258117"/>
              <a:gd name="connsiteX1" fmla="*/ 3628809 w 3628809"/>
              <a:gd name="connsiteY1" fmla="*/ 1113 h 258117"/>
              <a:gd name="connsiteX2" fmla="*/ 3628809 w 3628809"/>
              <a:gd name="connsiteY2" fmla="*/ 258116 h 258117"/>
              <a:gd name="connsiteX3" fmla="*/ 118216 w 3628809"/>
              <a:gd name="connsiteY3" fmla="*/ 258117 h 258117"/>
              <a:gd name="connsiteX4" fmla="*/ 0 w 3628809"/>
              <a:gd name="connsiteY4" fmla="*/ 0 h 258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8809" h="258117">
                <a:moveTo>
                  <a:pt x="0" y="0"/>
                </a:moveTo>
                <a:lnTo>
                  <a:pt x="3628809" y="1113"/>
                </a:lnTo>
                <a:lnTo>
                  <a:pt x="3628809" y="258116"/>
                </a:lnTo>
                <a:lnTo>
                  <a:pt x="118216" y="258117"/>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174349" y="2096778"/>
            <a:ext cx="6621116" cy="424860"/>
          </a:xfrm>
          <a:prstGeom prst="rect">
            <a:avLst/>
          </a:prstGeom>
        </p:spPr>
        <p:txBody>
          <a:bodyPr wrap="square">
            <a:spAutoFit/>
          </a:bodyPr>
          <a:lstStyle/>
          <a:p>
            <a:pPr>
              <a:lnSpc>
                <a:spcPct val="130000"/>
              </a:lnSpc>
            </a:pPr>
            <a:r>
              <a:rPr lang="en-US" sz="1662" b="1" dirty="0">
                <a:solidFill>
                  <a:schemeClr val="bg1"/>
                </a:solidFill>
                <a:latin typeface="Arial" charset="0"/>
                <a:ea typeface="Arial" charset="0"/>
                <a:cs typeface="Arial" charset="0"/>
              </a:rPr>
              <a:t>LEARNING METHODS</a:t>
            </a:r>
            <a:endParaRPr lang="en-US" sz="1662" dirty="0">
              <a:solidFill>
                <a:schemeClr val="bg1"/>
              </a:solidFill>
              <a:latin typeface="Arial" charset="0"/>
              <a:ea typeface="Arial" charset="0"/>
              <a:cs typeface="Arial" charset="0"/>
            </a:endParaRPr>
          </a:p>
        </p:txBody>
      </p:sp>
      <p:sp>
        <p:nvSpPr>
          <p:cNvPr id="25" name="TextBox 24"/>
          <p:cNvSpPr txBox="1"/>
          <p:nvPr/>
        </p:nvSpPr>
        <p:spPr>
          <a:xfrm>
            <a:off x="1407917" y="2928990"/>
            <a:ext cx="7511826" cy="603883"/>
          </a:xfrm>
          <a:prstGeom prst="rect">
            <a:avLst/>
          </a:prstGeom>
          <a:noFill/>
        </p:spPr>
        <p:txBody>
          <a:bodyPr wrap="square" rtlCol="0">
            <a:spAutoFit/>
          </a:bodyPr>
          <a:lstStyle/>
          <a:p>
            <a:pPr marL="263776" indent="-263776">
              <a:lnSpc>
                <a:spcPct val="200000"/>
              </a:lnSpc>
              <a:buFont typeface="Wingdings" charset="2"/>
              <a:buChar char="§"/>
            </a:pPr>
            <a:r>
              <a:rPr lang="en-CA" sz="1662" dirty="0">
                <a:latin typeface="Arial" panose="020B0604020202020204" pitchFamily="34" charset="0"/>
                <a:cs typeface="Arial" panose="020B0604020202020204" pitchFamily="34" charset="0"/>
              </a:rPr>
              <a:t>Lecture</a:t>
            </a:r>
          </a:p>
        </p:txBody>
      </p:sp>
      <p:sp>
        <p:nvSpPr>
          <p:cNvPr id="26" name="TextBox 25"/>
          <p:cNvSpPr txBox="1"/>
          <p:nvPr/>
        </p:nvSpPr>
        <p:spPr>
          <a:xfrm>
            <a:off x="1623167" y="3531507"/>
            <a:ext cx="7511826" cy="603883"/>
          </a:xfrm>
          <a:prstGeom prst="rect">
            <a:avLst/>
          </a:prstGeom>
          <a:noFill/>
        </p:spPr>
        <p:txBody>
          <a:bodyPr wrap="square" rtlCol="0">
            <a:spAutoFit/>
          </a:bodyPr>
          <a:lstStyle/>
          <a:p>
            <a:pPr marL="263776" indent="-263776">
              <a:lnSpc>
                <a:spcPct val="200000"/>
              </a:lnSpc>
              <a:buFont typeface="Wingdings" charset="2"/>
              <a:buChar char="§"/>
            </a:pPr>
            <a:r>
              <a:rPr lang="en-CA" sz="1662" dirty="0">
                <a:latin typeface="Arial" panose="020B0604020202020204" pitchFamily="34" charset="0"/>
                <a:cs typeface="Arial" panose="020B0604020202020204" pitchFamily="34" charset="0"/>
              </a:rPr>
              <a:t>Modelling</a:t>
            </a:r>
          </a:p>
        </p:txBody>
      </p:sp>
      <p:sp>
        <p:nvSpPr>
          <p:cNvPr id="27" name="TextBox 26"/>
          <p:cNvSpPr txBox="1"/>
          <p:nvPr/>
        </p:nvSpPr>
        <p:spPr>
          <a:xfrm>
            <a:off x="1892971" y="4134024"/>
            <a:ext cx="7511826" cy="603883"/>
          </a:xfrm>
          <a:prstGeom prst="rect">
            <a:avLst/>
          </a:prstGeom>
          <a:noFill/>
        </p:spPr>
        <p:txBody>
          <a:bodyPr wrap="square" rtlCol="0">
            <a:spAutoFit/>
          </a:bodyPr>
          <a:lstStyle/>
          <a:p>
            <a:pPr marL="263776" indent="-263776">
              <a:lnSpc>
                <a:spcPct val="200000"/>
              </a:lnSpc>
              <a:buFont typeface="Wingdings" charset="2"/>
              <a:buChar char="§"/>
            </a:pPr>
            <a:r>
              <a:rPr lang="en-CA" sz="1662" dirty="0">
                <a:latin typeface="Arial" panose="020B0604020202020204" pitchFamily="34" charset="0"/>
                <a:cs typeface="Arial" panose="020B0604020202020204" pitchFamily="34" charset="0"/>
              </a:rPr>
              <a:t>Practice</a:t>
            </a:r>
          </a:p>
        </p:txBody>
      </p:sp>
    </p:spTree>
    <p:extLst>
      <p:ext uri="{BB962C8B-B14F-4D97-AF65-F5344CB8AC3E}">
        <p14:creationId xmlns:p14="http://schemas.microsoft.com/office/powerpoint/2010/main" val="313186467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2" name="Parallelogram 11"/>
          <p:cNvSpPr/>
          <p:nvPr/>
        </p:nvSpPr>
        <p:spPr>
          <a:xfrm>
            <a:off x="1067030" y="2646843"/>
            <a:ext cx="5542878" cy="997034"/>
          </a:xfrm>
          <a:prstGeom prst="parallelogram">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77" dirty="0">
              <a:solidFill>
                <a:schemeClr val="bg1"/>
              </a:solidFill>
              <a:latin typeface="Arial" charset="0"/>
              <a:ea typeface="Arial" charset="0"/>
              <a:cs typeface="Arial" charset="0"/>
            </a:endParaRPr>
          </a:p>
        </p:txBody>
      </p:sp>
      <p:sp>
        <p:nvSpPr>
          <p:cNvPr id="13" name="Rectangle 12"/>
          <p:cNvSpPr/>
          <p:nvPr/>
        </p:nvSpPr>
        <p:spPr>
          <a:xfrm>
            <a:off x="1067030" y="2227718"/>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EXPLICITNESS</a:t>
            </a:r>
            <a:r>
              <a:rPr lang="en-CA" sz="1662" dirty="0">
                <a:solidFill>
                  <a:schemeClr val="bg1"/>
                </a:solidFill>
                <a:latin typeface="Arial" charset="0"/>
                <a:ea typeface="Arial" charset="0"/>
                <a:cs typeface="Arial" charset="0"/>
              </a:rPr>
              <a:t>: Tell the reader why they’re reading what they’re reading</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533765" y="3487622"/>
            <a:ext cx="7511826" cy="319639"/>
          </a:xfrm>
          <a:prstGeom prst="rect">
            <a:avLst/>
          </a:prstGeom>
          <a:noFill/>
        </p:spPr>
        <p:txBody>
          <a:bodyPr wrap="square" rtlCol="0">
            <a:spAutoFit/>
          </a:bodyPr>
          <a:lstStyle/>
          <a:p>
            <a:pPr marL="263776" indent="-263776" defTabSz="844083">
              <a:defRPr/>
            </a:pPr>
            <a:endParaRPr lang="en-CA" sz="1477" dirty="0">
              <a:latin typeface="Arial" panose="020B0604020202020204" pitchFamily="34" charset="0"/>
              <a:cs typeface="Arial" panose="020B0604020202020204" pitchFamily="34" charset="0"/>
            </a:endParaRPr>
          </a:p>
        </p:txBody>
      </p:sp>
      <p:sp>
        <p:nvSpPr>
          <p:cNvPr id="4" name="TextBox 3"/>
          <p:cNvSpPr txBox="1"/>
          <p:nvPr/>
        </p:nvSpPr>
        <p:spPr>
          <a:xfrm>
            <a:off x="2179604" y="3473416"/>
            <a:ext cx="2543902" cy="348109"/>
          </a:xfrm>
          <a:prstGeom prst="rect">
            <a:avLst/>
          </a:prstGeom>
          <a:noFill/>
        </p:spPr>
        <p:txBody>
          <a:bodyPr wrap="none" rtlCol="0">
            <a:spAutoFit/>
          </a:bodyPr>
          <a:lstStyle/>
          <a:p>
            <a:r>
              <a:rPr lang="en-US" sz="1662" dirty="0"/>
              <a:t>Example: </a:t>
            </a:r>
            <a:r>
              <a:rPr lang="en-US" sz="1662" dirty="0">
                <a:hlinkClick r:id="rId3" action="ppaction://hlinkfile"/>
              </a:rPr>
              <a:t>Redfin Relocation</a:t>
            </a:r>
            <a:endParaRPr lang="en-US" sz="1662" dirty="0"/>
          </a:p>
        </p:txBody>
      </p:sp>
    </p:spTree>
    <p:extLst>
      <p:ext uri="{BB962C8B-B14F-4D97-AF65-F5344CB8AC3E}">
        <p14:creationId xmlns:p14="http://schemas.microsoft.com/office/powerpoint/2010/main" val="1739052547"/>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CA" sz="1348" dirty="0">
                <a:solidFill>
                  <a:schemeClr val="bg1"/>
                </a:solidFill>
              </a:rPr>
              <a:t>DEMO: HOW TO TITLE YOUR HEADINGS</a:t>
            </a:r>
          </a:p>
        </p:txBody>
      </p:sp>
      <p:sp>
        <p:nvSpPr>
          <p:cNvPr id="2" name="Rectangle 1"/>
          <p:cNvSpPr/>
          <p:nvPr/>
        </p:nvSpPr>
        <p:spPr>
          <a:xfrm>
            <a:off x="736454" y="2926859"/>
            <a:ext cx="7326223" cy="3161635"/>
          </a:xfrm>
          <a:prstGeom prst="rect">
            <a:avLst/>
          </a:prstGeom>
        </p:spPr>
        <p:txBody>
          <a:bodyPr wrap="square">
            <a:spAutoFit/>
          </a:bodyPr>
          <a:lstStyle/>
          <a:p>
            <a:pPr algn="ctr"/>
            <a:r>
              <a:rPr lang="en-CA" sz="1662" b="1" dirty="0">
                <a:solidFill>
                  <a:srgbClr val="000000"/>
                </a:solidFill>
                <a:latin typeface="Arial" panose="020B0604020202020204" pitchFamily="34" charset="0"/>
                <a:cs typeface="Arial" panose="020B0604020202020204" pitchFamily="34" charset="0"/>
              </a:rPr>
              <a:t>Begin offering “Neighborhood Consultations”</a:t>
            </a:r>
          </a:p>
          <a:p>
            <a:pPr algn="ctr"/>
            <a:endParaRPr lang="en-CA" sz="1662" b="1" dirty="0">
              <a:solidFill>
                <a:srgbClr val="000000"/>
              </a:solidFill>
              <a:latin typeface="Arial" panose="020B0604020202020204" pitchFamily="34" charset="0"/>
              <a:cs typeface="Arial" panose="020B0604020202020204" pitchFamily="34" charset="0"/>
            </a:endParaRPr>
          </a:p>
          <a:p>
            <a:r>
              <a:rPr lang="en-CA" sz="1662" dirty="0">
                <a:solidFill>
                  <a:srgbClr val="000000"/>
                </a:solidFill>
                <a:latin typeface="Arial" panose="020B0604020202020204" pitchFamily="34" charset="0"/>
                <a:cs typeface="Arial" panose="020B0604020202020204" pitchFamily="34" charset="0"/>
              </a:rPr>
              <a:t>One thing that makes relocating customers different is that they don’t know what neighborhood to move to in their new city. Indeed, agents report that relocatees tour homes inefficiently at the start of their search because they have not yet narrowed their neighborhood focus.</a:t>
            </a:r>
          </a:p>
          <a:p>
            <a:endParaRPr lang="en-CA" sz="1662" dirty="0">
              <a:solidFill>
                <a:srgbClr val="000000"/>
              </a:solidFill>
              <a:latin typeface="Arial" panose="020B0604020202020204" pitchFamily="34" charset="0"/>
              <a:cs typeface="Arial" panose="020B0604020202020204" pitchFamily="34" charset="0"/>
            </a:endParaRPr>
          </a:p>
          <a:p>
            <a:r>
              <a:rPr lang="en-CA" sz="1662" dirty="0">
                <a:solidFill>
                  <a:srgbClr val="000000"/>
                </a:solidFill>
                <a:latin typeface="Arial" panose="020B0604020202020204" pitchFamily="34" charset="0"/>
                <a:cs typeface="Arial" panose="020B0604020202020204" pitchFamily="34" charset="0"/>
              </a:rPr>
              <a:t>We recommend creating a new event called a “Neighborhood Consultation,” which would delight customers, reduce customer search time, and increase tour-to-close conversion. We think the event will, at minimum increase conversion from an estimated 30% to 32%, generating ~200 more closes per year and increasing revenue by $2M.</a:t>
            </a:r>
            <a:endParaRPr lang="en-CA" sz="1662"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2946953"/>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7" y="1974228"/>
            <a:ext cx="7831445"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966247" y="2197225"/>
            <a:ext cx="7612945"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PARAGRAPHS – </a:t>
            </a:r>
            <a:r>
              <a:rPr lang="en-CA" sz="1662" dirty="0">
                <a:solidFill>
                  <a:schemeClr val="bg1"/>
                </a:solidFill>
                <a:latin typeface="Arial" charset="0"/>
                <a:ea typeface="Arial" charset="0"/>
                <a:cs typeface="Arial" charset="0"/>
              </a:rPr>
              <a:t>What does it mean to have the reader in mind?</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792775" y="3429001"/>
            <a:ext cx="7511826" cy="1228863"/>
          </a:xfrm>
          <a:prstGeom prst="rect">
            <a:avLst/>
          </a:prstGeom>
          <a:noFill/>
        </p:spPr>
        <p:txBody>
          <a:bodyPr wrap="square" rtlCol="0">
            <a:spAutoFit/>
          </a:bodyPr>
          <a:lstStyle/>
          <a:p>
            <a:pPr marL="263776" indent="-263776">
              <a:buFont typeface="Wingdings" charset="2"/>
              <a:buChar char="§"/>
            </a:pPr>
            <a:r>
              <a:rPr lang="en-CA" sz="1477" b="1" dirty="0">
                <a:latin typeface="Arial" panose="020B0604020202020204" pitchFamily="34" charset="0"/>
                <a:cs typeface="Arial" panose="020B0604020202020204" pitchFamily="34" charset="0"/>
              </a:rPr>
              <a:t>Orient the reader within a sentence or paragraph</a:t>
            </a:r>
          </a:p>
          <a:p>
            <a:pPr marL="328254" indent="-263776">
              <a:buFont typeface="Wingdings" charset="2"/>
              <a:buChar char="§"/>
            </a:pPr>
            <a:endParaRPr lang="en-CA" sz="1477" b="1" dirty="0">
              <a:latin typeface="Arial" panose="020B0604020202020204" pitchFamily="34" charset="0"/>
              <a:cs typeface="Arial" panose="020B0604020202020204" pitchFamily="34" charset="0"/>
            </a:endParaRPr>
          </a:p>
          <a:p>
            <a:pPr marL="424972" indent="-265242">
              <a:buFont typeface="Wingdings" charset="2"/>
              <a:buChar char="§"/>
            </a:pPr>
            <a:r>
              <a:rPr lang="en-CA" sz="1477" b="1" dirty="0">
                <a:latin typeface="Arial" panose="020B0604020202020204" pitchFamily="34" charset="0"/>
                <a:cs typeface="Arial" panose="020B0604020202020204" pitchFamily="34" charset="0"/>
              </a:rPr>
              <a:t>Curse of knowledge</a:t>
            </a:r>
          </a:p>
          <a:p>
            <a:pPr marL="410318" indent="-263776">
              <a:buFont typeface="Wingdings" charset="2"/>
              <a:buChar char="§"/>
            </a:pPr>
            <a:endParaRPr lang="en-CA" sz="1477" b="1" dirty="0">
              <a:latin typeface="Arial" panose="020B0604020202020204" pitchFamily="34" charset="0"/>
              <a:cs typeface="Arial" panose="020B0604020202020204" pitchFamily="34" charset="0"/>
            </a:endParaRPr>
          </a:p>
          <a:p>
            <a:pPr marL="643320" indent="-298946">
              <a:buFont typeface="Wingdings" charset="2"/>
              <a:buChar char="§"/>
            </a:pPr>
            <a:r>
              <a:rPr lang="en-CA" sz="1477" b="1" dirty="0">
                <a:latin typeface="Arial" panose="020B0604020202020204" pitchFamily="34" charset="0"/>
                <a:cs typeface="Arial" panose="020B0604020202020204" pitchFamily="34" charset="0"/>
              </a:rPr>
              <a:t>Need to know basis</a:t>
            </a:r>
          </a:p>
        </p:txBody>
      </p:sp>
    </p:spTree>
    <p:extLst>
      <p:ext uri="{BB962C8B-B14F-4D97-AF65-F5344CB8AC3E}">
        <p14:creationId xmlns:p14="http://schemas.microsoft.com/office/powerpoint/2010/main" val="1425283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130020" y="2197225"/>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EXPLICITNESS AND CLARITY</a:t>
            </a:r>
            <a:endParaRPr lang="en-CA" sz="1662" dirty="0">
              <a:solidFill>
                <a:schemeClr val="bg1"/>
              </a:solidFill>
              <a:latin typeface="Arial" charset="0"/>
              <a:ea typeface="Arial" charset="0"/>
              <a:cs typeface="Arial" charset="0"/>
            </a:endParaRP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632175" y="3290784"/>
            <a:ext cx="7511826" cy="546945"/>
          </a:xfrm>
          <a:prstGeom prst="rect">
            <a:avLst/>
          </a:prstGeom>
          <a:noFill/>
        </p:spPr>
        <p:txBody>
          <a:bodyPr wrap="square" rtlCol="0">
            <a:spAutoFit/>
          </a:bodyPr>
          <a:lstStyle/>
          <a:p>
            <a:pPr marL="263776" indent="-263776">
              <a:lnSpc>
                <a:spcPct val="200000"/>
              </a:lnSpc>
              <a:buFont typeface="Wingdings" charset="2"/>
              <a:buChar char="§"/>
            </a:pPr>
            <a:r>
              <a:rPr lang="en-CA" sz="1477" b="1" dirty="0">
                <a:latin typeface="Arial" panose="020B0604020202020204" pitchFamily="34" charset="0"/>
                <a:cs typeface="Arial" panose="020B0604020202020204" pitchFamily="34" charset="0"/>
              </a:rPr>
              <a:t>Learning objective: </a:t>
            </a:r>
            <a:r>
              <a:rPr lang="en-CA" sz="1477" dirty="0">
                <a:latin typeface="Arial" panose="020B0604020202020204" pitchFamily="34" charset="0"/>
                <a:cs typeface="Arial" panose="020B0604020202020204" pitchFamily="34" charset="0"/>
              </a:rPr>
              <a:t>Write with explicitness and clarity</a:t>
            </a:r>
          </a:p>
        </p:txBody>
      </p:sp>
    </p:spTree>
    <p:extLst>
      <p:ext uri="{BB962C8B-B14F-4D97-AF65-F5344CB8AC3E}">
        <p14:creationId xmlns:p14="http://schemas.microsoft.com/office/powerpoint/2010/main" val="1940510346"/>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59731"/>
            <a:r>
              <a:rPr lang="en-CA" sz="1662" dirty="0">
                <a:solidFill>
                  <a:schemeClr val="bg1"/>
                </a:solidFill>
              </a:rPr>
              <a:t>TRANSFERABLE STRATEGIES: </a:t>
            </a:r>
            <a:r>
              <a:rPr lang="en-CA" sz="1662" b="0" dirty="0">
                <a:solidFill>
                  <a:schemeClr val="bg1"/>
                </a:solidFill>
              </a:rPr>
              <a:t>USE PRECISE WORDS</a:t>
            </a:r>
          </a:p>
        </p:txBody>
      </p:sp>
      <p:sp>
        <p:nvSpPr>
          <p:cNvPr id="2" name="Rectangle 1"/>
          <p:cNvSpPr/>
          <p:nvPr/>
        </p:nvSpPr>
        <p:spPr>
          <a:xfrm>
            <a:off x="736454" y="2926859"/>
            <a:ext cx="7326223" cy="859659"/>
          </a:xfrm>
          <a:prstGeom prst="rect">
            <a:avLst/>
          </a:prstGeom>
        </p:spPr>
        <p:txBody>
          <a:bodyPr wrap="square">
            <a:spAutoFit/>
          </a:bodyPr>
          <a:lstStyle/>
          <a:p>
            <a:r>
              <a:rPr lang="en-CA" sz="1662" b="1" dirty="0">
                <a:solidFill>
                  <a:srgbClr val="000000"/>
                </a:solidFill>
                <a:latin typeface="Arial" panose="020B0604020202020204" pitchFamily="34" charset="0"/>
                <a:cs typeface="Arial" panose="020B0604020202020204" pitchFamily="34" charset="0"/>
              </a:rPr>
              <a:t>Pause and ask yourself:</a:t>
            </a:r>
          </a:p>
          <a:p>
            <a:pPr marL="263776" indent="-263776">
              <a:buFont typeface="Wingdings" panose="05000000000000000000" pitchFamily="2" charset="2"/>
              <a:buChar char="§"/>
            </a:pPr>
            <a:r>
              <a:rPr lang="en-CA" sz="1662" dirty="0">
                <a:solidFill>
                  <a:srgbClr val="000000"/>
                </a:solidFill>
                <a:latin typeface="Arial" panose="020B0604020202020204" pitchFamily="34" charset="0"/>
                <a:cs typeface="Arial" panose="020B0604020202020204" pitchFamily="34" charset="0"/>
              </a:rPr>
              <a:t>”What am I really trying to say?”</a:t>
            </a:r>
          </a:p>
          <a:p>
            <a:pPr marL="263776" indent="-263776">
              <a:buFont typeface="Wingdings" panose="05000000000000000000" pitchFamily="2" charset="2"/>
              <a:buChar char="§"/>
            </a:pPr>
            <a:r>
              <a:rPr lang="en-CA" sz="1662" dirty="0">
                <a:solidFill>
                  <a:srgbClr val="000000"/>
                </a:solidFill>
                <a:latin typeface="Arial" panose="020B0604020202020204" pitchFamily="34" charset="0"/>
                <a:cs typeface="Arial" panose="020B0604020202020204" pitchFamily="34" charset="0"/>
              </a:rPr>
              <a:t>“How would I explain this to a friend?</a:t>
            </a:r>
            <a:endParaRPr lang="en-CA" sz="1662"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18888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59731"/>
            <a:r>
              <a:rPr lang="en-CA" sz="1662" dirty="0">
                <a:solidFill>
                  <a:schemeClr val="bg1"/>
                </a:solidFill>
              </a:rPr>
              <a:t>DEMO: </a:t>
            </a:r>
            <a:r>
              <a:rPr lang="en-CA" sz="1662" b="0" dirty="0">
                <a:solidFill>
                  <a:schemeClr val="bg1"/>
                </a:solidFill>
              </a:rPr>
              <a:t>USE PRECISE WORDS</a:t>
            </a:r>
          </a:p>
        </p:txBody>
      </p:sp>
      <p:sp>
        <p:nvSpPr>
          <p:cNvPr id="2" name="Rectangle 1"/>
          <p:cNvSpPr/>
          <p:nvPr/>
        </p:nvSpPr>
        <p:spPr>
          <a:xfrm>
            <a:off x="736454" y="2926859"/>
            <a:ext cx="7326223" cy="1115434"/>
          </a:xfrm>
          <a:prstGeom prst="rect">
            <a:avLst/>
          </a:prstGeom>
        </p:spPr>
        <p:txBody>
          <a:bodyPr wrap="square">
            <a:spAutoFit/>
          </a:bodyPr>
          <a:lstStyle/>
          <a:p>
            <a:r>
              <a:rPr lang="en-CA" sz="1662" b="1" dirty="0">
                <a:solidFill>
                  <a:srgbClr val="000000"/>
                </a:solidFill>
                <a:latin typeface="Arial" panose="020B0604020202020204" pitchFamily="34" charset="0"/>
                <a:cs typeface="Arial" panose="020B0604020202020204" pitchFamily="34" charset="0"/>
              </a:rPr>
              <a:t>Reduce Friction for Customers to Contact Agents in Another Market</a:t>
            </a:r>
          </a:p>
          <a:p>
            <a:pPr marL="263776" indent="-263776">
              <a:buFont typeface="Wingdings" panose="05000000000000000000" pitchFamily="2" charset="2"/>
              <a:buChar char="§"/>
            </a:pPr>
            <a:r>
              <a:rPr lang="en-CA" sz="1662" dirty="0">
                <a:solidFill>
                  <a:srgbClr val="000000"/>
                </a:solidFill>
                <a:latin typeface="Arial" panose="020B0604020202020204" pitchFamily="34" charset="0"/>
                <a:cs typeface="Arial" panose="020B0604020202020204" pitchFamily="34" charset="0"/>
              </a:rPr>
              <a:t>We don’t cleanly service a client who has worked with Redfin in one market and wants to buy in another. This customer is surprisingly common.</a:t>
            </a:r>
            <a:endParaRPr lang="en-CA" sz="1662"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53133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59731"/>
            <a:r>
              <a:rPr lang="en-CA" sz="1662" dirty="0">
                <a:solidFill>
                  <a:schemeClr val="bg1"/>
                </a:solidFill>
              </a:rPr>
              <a:t>PRACTICE: “What am I trying to say?”</a:t>
            </a:r>
          </a:p>
        </p:txBody>
      </p:sp>
      <p:sp>
        <p:nvSpPr>
          <p:cNvPr id="2" name="Rectangle 1"/>
          <p:cNvSpPr/>
          <p:nvPr/>
        </p:nvSpPr>
        <p:spPr>
          <a:xfrm>
            <a:off x="736454" y="2926859"/>
            <a:ext cx="7326223" cy="1115434"/>
          </a:xfrm>
          <a:prstGeom prst="rect">
            <a:avLst/>
          </a:prstGeom>
        </p:spPr>
        <p:txBody>
          <a:bodyPr wrap="square">
            <a:spAutoFit/>
          </a:bodyPr>
          <a:lstStyle/>
          <a:p>
            <a:r>
              <a:rPr lang="en-CA" sz="1662" b="1" dirty="0">
                <a:solidFill>
                  <a:srgbClr val="000000"/>
                </a:solidFill>
                <a:latin typeface="Arial" panose="020B0604020202020204" pitchFamily="34" charset="0"/>
                <a:cs typeface="Arial" panose="020B0604020202020204" pitchFamily="34" charset="0"/>
              </a:rPr>
              <a:t>Reduce Friction for Customers to Contact Agents in Another Market</a:t>
            </a:r>
          </a:p>
          <a:p>
            <a:pPr marL="263776" indent="-263776">
              <a:buFont typeface="Wingdings" panose="05000000000000000000" pitchFamily="2" charset="2"/>
              <a:buChar char="§"/>
            </a:pPr>
            <a:r>
              <a:rPr lang="en-CA" sz="1662" dirty="0">
                <a:solidFill>
                  <a:srgbClr val="000000"/>
                </a:solidFill>
                <a:latin typeface="Arial" panose="020B0604020202020204" pitchFamily="34" charset="0"/>
                <a:cs typeface="Arial" panose="020B0604020202020204" pitchFamily="34" charset="0"/>
              </a:rPr>
              <a:t>We don’t cleanly service a client who has worked with Redfin in one market and wants to buy in another. This customer is surprisingly common.</a:t>
            </a:r>
            <a:endParaRPr lang="en-CA" sz="1662"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26420417"/>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59731"/>
            <a:r>
              <a:rPr lang="en-CA" sz="1662" dirty="0">
                <a:solidFill>
                  <a:schemeClr val="bg1"/>
                </a:solidFill>
              </a:rPr>
              <a:t>DEBRIEF: “What am I trying to say?”</a:t>
            </a:r>
          </a:p>
        </p:txBody>
      </p:sp>
      <p:sp>
        <p:nvSpPr>
          <p:cNvPr id="2" name="Rectangle 1"/>
          <p:cNvSpPr/>
          <p:nvPr/>
        </p:nvSpPr>
        <p:spPr>
          <a:xfrm>
            <a:off x="736454" y="2926859"/>
            <a:ext cx="7326223" cy="859659"/>
          </a:xfrm>
          <a:prstGeom prst="rect">
            <a:avLst/>
          </a:prstGeom>
        </p:spPr>
        <p:txBody>
          <a:bodyPr wrap="square">
            <a:spAutoFit/>
          </a:bodyPr>
          <a:lstStyle/>
          <a:p>
            <a:pPr marL="263776" indent="-263776">
              <a:buFont typeface="Wingdings" panose="05000000000000000000" pitchFamily="2" charset="2"/>
              <a:buChar char="§"/>
            </a:pPr>
            <a:r>
              <a:rPr lang="en-CA" sz="1662" dirty="0">
                <a:solidFill>
                  <a:srgbClr val="000000"/>
                </a:solidFill>
                <a:latin typeface="Arial" panose="020B0604020202020204" pitchFamily="34" charset="0"/>
                <a:cs typeface="Arial" panose="020B0604020202020204" pitchFamily="34" charset="0"/>
              </a:rPr>
              <a:t>Currently, we don’t provide an easy way for relocating clients who have already worked with Redfin to start working with us again in their new city. Yet these customers are surprisingly common.</a:t>
            </a:r>
            <a:endParaRPr lang="en-CA" sz="1662"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72738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59731"/>
            <a:r>
              <a:rPr lang="en-CA" sz="1662" dirty="0">
                <a:solidFill>
                  <a:schemeClr val="bg1"/>
                </a:solidFill>
              </a:rPr>
              <a:t>DEMO: AVOID NOMINALIZATIONS</a:t>
            </a:r>
          </a:p>
        </p:txBody>
      </p:sp>
    </p:spTree>
    <p:extLst>
      <p:ext uri="{BB962C8B-B14F-4D97-AF65-F5344CB8AC3E}">
        <p14:creationId xmlns:p14="http://schemas.microsoft.com/office/powerpoint/2010/main" val="150297200"/>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59731"/>
            <a:r>
              <a:rPr lang="en-CA" sz="1662" dirty="0">
                <a:solidFill>
                  <a:schemeClr val="bg1"/>
                </a:solidFill>
              </a:rPr>
              <a:t>DEMO: AVOID NOMINALIZATIONS</a:t>
            </a:r>
          </a:p>
        </p:txBody>
      </p:sp>
      <p:sp>
        <p:nvSpPr>
          <p:cNvPr id="2" name="TextBox 1"/>
          <p:cNvSpPr txBox="1"/>
          <p:nvPr/>
        </p:nvSpPr>
        <p:spPr>
          <a:xfrm>
            <a:off x="1398588" y="3296139"/>
            <a:ext cx="6051015" cy="348109"/>
          </a:xfrm>
          <a:prstGeom prst="rect">
            <a:avLst/>
          </a:prstGeom>
          <a:noFill/>
        </p:spPr>
        <p:txBody>
          <a:bodyPr wrap="none" rtlCol="0">
            <a:spAutoFit/>
          </a:bodyPr>
          <a:lstStyle/>
          <a:p>
            <a:r>
              <a:rPr lang="en-US" sz="1662" dirty="0"/>
              <a:t>The rise of the planet's temperature is a result of greenhouse gases.</a:t>
            </a:r>
          </a:p>
        </p:txBody>
      </p:sp>
    </p:spTree>
    <p:extLst>
      <p:ext uri="{BB962C8B-B14F-4D97-AF65-F5344CB8AC3E}">
        <p14:creationId xmlns:p14="http://schemas.microsoft.com/office/powerpoint/2010/main" val="4011386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471330" y="2552823"/>
            <a:ext cx="8155274" cy="2365391"/>
          </a:xfrm>
          <a:prstGeom prst="rect">
            <a:avLst/>
          </a:prstGeom>
        </p:spPr>
        <p:txBody>
          <a:bodyPr wrap="square">
            <a:spAutoFit/>
          </a:bodyPr>
          <a:lstStyle/>
          <a:p>
            <a:pPr marL="316531" indent="-316531">
              <a:lnSpc>
                <a:spcPct val="200000"/>
              </a:lnSpc>
              <a:buFont typeface="+mj-lt"/>
              <a:buAutoNum type="arabicPeriod"/>
            </a:pPr>
            <a:r>
              <a:rPr lang="en-CA" sz="1477" b="1" dirty="0">
                <a:latin typeface="Arial" panose="020B0604020202020204" pitchFamily="34" charset="0"/>
                <a:cs typeface="Arial" panose="020B0604020202020204" pitchFamily="34" charset="0"/>
              </a:rPr>
              <a:t>Rigorous</a:t>
            </a:r>
            <a:r>
              <a:rPr lang="en-CA" sz="1477" dirty="0">
                <a:latin typeface="Arial" panose="020B0604020202020204" pitchFamily="34" charset="0"/>
                <a:cs typeface="Arial" panose="020B0604020202020204" pitchFamily="34" charset="0"/>
              </a:rPr>
              <a:t>. You’ve asked and answered the right questions.</a:t>
            </a:r>
          </a:p>
          <a:p>
            <a:pPr marL="316531" indent="-316531">
              <a:lnSpc>
                <a:spcPct val="200000"/>
              </a:lnSpc>
              <a:buFont typeface="+mj-lt"/>
              <a:buAutoNum type="arabicPeriod"/>
            </a:pPr>
            <a:r>
              <a:rPr lang="en-CA" sz="1477" b="1" dirty="0">
                <a:latin typeface="Arial" panose="020B0604020202020204" pitchFamily="34" charset="0"/>
                <a:cs typeface="Arial" panose="020B0604020202020204" pitchFamily="34" charset="0"/>
              </a:rPr>
              <a:t>Organized</a:t>
            </a:r>
            <a:r>
              <a:rPr lang="en-CA" sz="1477" dirty="0">
                <a:latin typeface="Arial" panose="020B0604020202020204" pitchFamily="34" charset="0"/>
                <a:cs typeface="Arial" panose="020B0604020202020204" pitchFamily="34" charset="0"/>
              </a:rPr>
              <a:t>. Structured so as to make it easy to follow the logic behind it.</a:t>
            </a:r>
          </a:p>
          <a:p>
            <a:pPr marL="316531" indent="-316531">
              <a:lnSpc>
                <a:spcPct val="200000"/>
              </a:lnSpc>
              <a:buFont typeface="+mj-lt"/>
              <a:buAutoNum type="arabicPeriod"/>
            </a:pPr>
            <a:r>
              <a:rPr lang="en-CA" sz="1477" b="1" dirty="0">
                <a:latin typeface="Arial" panose="020B0604020202020204" pitchFamily="34" charset="0"/>
                <a:cs typeface="Arial" panose="020B0604020202020204" pitchFamily="34" charset="0"/>
              </a:rPr>
              <a:t>Clear</a:t>
            </a:r>
            <a:r>
              <a:rPr lang="en-CA" sz="1477" dirty="0">
                <a:latin typeface="Arial" panose="020B0604020202020204" pitchFamily="34" charset="0"/>
                <a:cs typeface="Arial" panose="020B0604020202020204" pitchFamily="34" charset="0"/>
              </a:rPr>
              <a:t>. Written in a direct way such that it’s easy for the reviewer to understand.</a:t>
            </a:r>
          </a:p>
          <a:p>
            <a:pPr marL="316531" indent="-316531">
              <a:lnSpc>
                <a:spcPct val="200000"/>
              </a:lnSpc>
              <a:buFont typeface="+mj-lt"/>
              <a:buAutoNum type="arabicPeriod"/>
            </a:pPr>
            <a:r>
              <a:rPr lang="en-CA" sz="1477" b="1" dirty="0">
                <a:latin typeface="Arial" panose="020B0604020202020204" pitchFamily="34" charset="0"/>
                <a:cs typeface="Arial" panose="020B0604020202020204" pitchFamily="34" charset="0"/>
              </a:rPr>
              <a:t>Concise</a:t>
            </a:r>
            <a:r>
              <a:rPr lang="en-CA" sz="1477" dirty="0">
                <a:latin typeface="Arial" panose="020B0604020202020204" pitchFamily="34" charset="0"/>
                <a:cs typeface="Arial" panose="020B0604020202020204" pitchFamily="34" charset="0"/>
              </a:rPr>
              <a:t>. Doesn’t ramble or repeat. Gets to the point quickly. No extraneous information.</a:t>
            </a:r>
          </a:p>
          <a:p>
            <a:pPr marL="316531" indent="-316531">
              <a:lnSpc>
                <a:spcPct val="200000"/>
              </a:lnSpc>
              <a:buFont typeface="+mj-lt"/>
              <a:buAutoNum type="arabicPeriod"/>
            </a:pPr>
            <a:r>
              <a:rPr lang="en-CA" sz="1477" b="1" dirty="0">
                <a:latin typeface="Arial" panose="020B0604020202020204" pitchFamily="34" charset="0"/>
                <a:cs typeface="Arial" panose="020B0604020202020204" pitchFamily="34" charset="0"/>
              </a:rPr>
              <a:t>Data-driven</a:t>
            </a:r>
            <a:r>
              <a:rPr lang="en-CA" sz="1477" dirty="0">
                <a:latin typeface="Arial" panose="020B0604020202020204" pitchFamily="34" charset="0"/>
                <a:cs typeface="Arial" panose="020B0604020202020204" pitchFamily="34" charset="0"/>
              </a:rPr>
              <a:t>. Provides data demonstrating why the plan is expected to succeed.</a:t>
            </a:r>
          </a:p>
        </p:txBody>
      </p:sp>
      <p:sp>
        <p:nvSpPr>
          <p:cNvPr id="28" name="Rectangle 27"/>
          <p:cNvSpPr/>
          <p:nvPr/>
        </p:nvSpPr>
        <p:spPr>
          <a:xfrm>
            <a:off x="1" y="703774"/>
            <a:ext cx="6131938"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63776"/>
            <a:r>
              <a:rPr lang="en-CA" sz="1348" dirty="0">
                <a:solidFill>
                  <a:schemeClr val="bg1"/>
                </a:solidFill>
              </a:rPr>
              <a:t>WHAT MAKES A PROPOSAL GOOD?</a:t>
            </a:r>
          </a:p>
        </p:txBody>
      </p:sp>
      <p:sp>
        <p:nvSpPr>
          <p:cNvPr id="8" name="TextBox 7"/>
          <p:cNvSpPr txBox="1"/>
          <p:nvPr/>
        </p:nvSpPr>
        <p:spPr>
          <a:xfrm>
            <a:off x="6528218" y="484088"/>
            <a:ext cx="2478959" cy="1001556"/>
          </a:xfrm>
          <a:prstGeom prst="rect">
            <a:avLst/>
          </a:prstGeom>
          <a:noFill/>
        </p:spPr>
        <p:txBody>
          <a:bodyPr wrap="square" rtlCol="0">
            <a:spAutoFit/>
          </a:bodyPr>
          <a:lstStyle/>
          <a:p>
            <a:r>
              <a:rPr lang="en-US" sz="2954" b="1" dirty="0">
                <a:solidFill>
                  <a:srgbClr val="FF6337"/>
                </a:solidFill>
                <a:latin typeface="Helvetica Neue" charset="0"/>
                <a:ea typeface="Helvetica Neue" charset="0"/>
                <a:cs typeface="Helvetica Neue" charset="0"/>
              </a:rPr>
              <a:t>Criteria for Success</a:t>
            </a:r>
          </a:p>
        </p:txBody>
      </p:sp>
    </p:spTree>
    <p:extLst>
      <p:ext uri="{BB962C8B-B14F-4D97-AF65-F5344CB8AC3E}">
        <p14:creationId xmlns:p14="http://schemas.microsoft.com/office/powerpoint/2010/main" val="4029623477"/>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59731"/>
            <a:r>
              <a:rPr lang="en-CA" sz="1662" dirty="0">
                <a:solidFill>
                  <a:schemeClr val="bg1"/>
                </a:solidFill>
              </a:rPr>
              <a:t>DEMO: AVOID NOMINALIZATIONS</a:t>
            </a:r>
          </a:p>
        </p:txBody>
      </p:sp>
      <p:sp>
        <p:nvSpPr>
          <p:cNvPr id="2" name="TextBox 1"/>
          <p:cNvSpPr txBox="1"/>
          <p:nvPr/>
        </p:nvSpPr>
        <p:spPr>
          <a:xfrm>
            <a:off x="1398587" y="3296139"/>
            <a:ext cx="5982279" cy="348109"/>
          </a:xfrm>
          <a:prstGeom prst="rect">
            <a:avLst/>
          </a:prstGeom>
          <a:noFill/>
        </p:spPr>
        <p:txBody>
          <a:bodyPr wrap="none" rtlCol="0">
            <a:spAutoFit/>
          </a:bodyPr>
          <a:lstStyle/>
          <a:p>
            <a:r>
              <a:rPr lang="en-US" sz="1662" dirty="0"/>
              <a:t>Greenhouse gases are causing the the planet’s temperature to rise.</a:t>
            </a:r>
          </a:p>
        </p:txBody>
      </p:sp>
    </p:spTree>
    <p:extLst>
      <p:ext uri="{BB962C8B-B14F-4D97-AF65-F5344CB8AC3E}">
        <p14:creationId xmlns:p14="http://schemas.microsoft.com/office/powerpoint/2010/main" val="272501182"/>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59731"/>
            <a:r>
              <a:rPr lang="en-CA" sz="1662" dirty="0">
                <a:solidFill>
                  <a:schemeClr val="bg1"/>
                </a:solidFill>
              </a:rPr>
              <a:t>DEMO: AVOID NOMINALIZATIONS</a:t>
            </a:r>
          </a:p>
        </p:txBody>
      </p:sp>
      <p:sp>
        <p:nvSpPr>
          <p:cNvPr id="2" name="TextBox 1"/>
          <p:cNvSpPr txBox="1"/>
          <p:nvPr/>
        </p:nvSpPr>
        <p:spPr>
          <a:xfrm>
            <a:off x="1398587" y="3296139"/>
            <a:ext cx="4971810" cy="348109"/>
          </a:xfrm>
          <a:prstGeom prst="rect">
            <a:avLst/>
          </a:prstGeom>
          <a:noFill/>
        </p:spPr>
        <p:txBody>
          <a:bodyPr wrap="none" rtlCol="0">
            <a:spAutoFit/>
          </a:bodyPr>
          <a:lstStyle/>
          <a:p>
            <a:r>
              <a:rPr lang="en-US" sz="1662" dirty="0"/>
              <a:t>Greenhouse gases are raising the planet’s temperature.</a:t>
            </a:r>
          </a:p>
        </p:txBody>
      </p:sp>
    </p:spTree>
    <p:extLst>
      <p:ext uri="{BB962C8B-B14F-4D97-AF65-F5344CB8AC3E}">
        <p14:creationId xmlns:p14="http://schemas.microsoft.com/office/powerpoint/2010/main" val="224810726"/>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allelogram 8"/>
          <p:cNvSpPr/>
          <p:nvPr/>
        </p:nvSpPr>
        <p:spPr>
          <a:xfrm>
            <a:off x="92925" y="1962644"/>
            <a:ext cx="8440614" cy="474027"/>
          </a:xfrm>
          <a:prstGeom prst="parallelogram">
            <a:avLst/>
          </a:pr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0" name="Content Placeholder 1"/>
          <p:cNvSpPr txBox="1">
            <a:spLocks/>
          </p:cNvSpPr>
          <p:nvPr/>
        </p:nvSpPr>
        <p:spPr>
          <a:xfrm>
            <a:off x="0" y="1963385"/>
            <a:ext cx="7876009" cy="474026"/>
          </a:xfrm>
          <a:prstGeom prst="rect">
            <a:avLst/>
          </a:prstGeom>
          <a:solidFill>
            <a:srgbClr val="FF663A"/>
          </a:solidFill>
        </p:spPr>
        <p:txBody>
          <a:bodyPr vert="horz" lIns="68580" tIns="34290" rIns="68580" bIns="34290" rtlCol="0" anchor="ctr">
            <a:normAutofit/>
          </a:bodyPr>
          <a:lstStyle>
            <a:lvl1pPr marL="0" indent="0" algn="l" defTabSz="914400" rtl="0" eaLnBrk="1" latinLnBrk="0" hangingPunct="1">
              <a:lnSpc>
                <a:spcPct val="90000"/>
              </a:lnSpc>
              <a:spcBef>
                <a:spcPts val="1000"/>
              </a:spcBef>
              <a:buFont typeface="Arial"/>
              <a:buNone/>
              <a:defRPr sz="1800" b="1" kern="1200">
                <a:solidFill>
                  <a:srgbClr val="FF6338"/>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159731"/>
            <a:r>
              <a:rPr lang="en-CA" sz="1662" dirty="0">
                <a:solidFill>
                  <a:schemeClr val="bg1"/>
                </a:solidFill>
              </a:rPr>
              <a:t>DEMO: AVOID NOMINALIZATIONS</a:t>
            </a:r>
          </a:p>
        </p:txBody>
      </p:sp>
      <p:sp>
        <p:nvSpPr>
          <p:cNvPr id="2" name="TextBox 1"/>
          <p:cNvSpPr txBox="1"/>
          <p:nvPr/>
        </p:nvSpPr>
        <p:spPr>
          <a:xfrm>
            <a:off x="2346835" y="3436816"/>
            <a:ext cx="3944157" cy="348109"/>
          </a:xfrm>
          <a:prstGeom prst="rect">
            <a:avLst/>
          </a:prstGeom>
          <a:noFill/>
        </p:spPr>
        <p:txBody>
          <a:bodyPr wrap="none" rtlCol="0">
            <a:spAutoFit/>
          </a:bodyPr>
          <a:lstStyle/>
          <a:p>
            <a:r>
              <a:rPr lang="en-US" sz="1662" dirty="0">
                <a:hlinkClick r:id="rId3"/>
              </a:rPr>
              <a:t>2017 Direct Marketing: How Big Can It Get?</a:t>
            </a:r>
            <a:endParaRPr lang="en-US" sz="1662" dirty="0"/>
          </a:p>
        </p:txBody>
      </p:sp>
    </p:spTree>
    <p:extLst>
      <p:ext uri="{BB962C8B-B14F-4D97-AF65-F5344CB8AC3E}">
        <p14:creationId xmlns:p14="http://schemas.microsoft.com/office/powerpoint/2010/main" val="939866359"/>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130020" y="2197225"/>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WHAT TO LOOK FOR</a:t>
            </a:r>
            <a:endParaRPr lang="en-CA" sz="1662" dirty="0">
              <a:solidFill>
                <a:schemeClr val="bg1"/>
              </a:solidFill>
              <a:latin typeface="Arial" charset="0"/>
              <a:ea typeface="Arial" charset="0"/>
              <a:cs typeface="Arial" charset="0"/>
            </a:endParaRP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632175" y="3290784"/>
            <a:ext cx="7511826" cy="1456168"/>
          </a:xfrm>
          <a:prstGeom prst="rect">
            <a:avLst/>
          </a:prstGeom>
          <a:noFill/>
        </p:spPr>
        <p:txBody>
          <a:bodyPr wrap="square" rtlCol="0">
            <a:spAutoFit/>
          </a:bodyPr>
          <a:lstStyle/>
          <a:p>
            <a:pPr marL="263776" indent="-263776">
              <a:lnSpc>
                <a:spcPct val="200000"/>
              </a:lnSpc>
              <a:buFont typeface="Wingdings" charset="2"/>
              <a:buChar char="§"/>
            </a:pPr>
            <a:r>
              <a:rPr lang="en-CA" sz="1477" dirty="0">
                <a:latin typeface="Arial" panose="020B0604020202020204" pitchFamily="34" charset="0"/>
                <a:cs typeface="Arial" panose="020B0604020202020204" pitchFamily="34" charset="0"/>
              </a:rPr>
              <a:t>use precise words</a:t>
            </a:r>
          </a:p>
          <a:p>
            <a:pPr marL="424972" indent="-253518">
              <a:lnSpc>
                <a:spcPct val="200000"/>
              </a:lnSpc>
              <a:buFont typeface="Wingdings" charset="2"/>
              <a:buChar char="§"/>
            </a:pPr>
            <a:r>
              <a:rPr lang="en-CA" sz="1477" dirty="0">
                <a:latin typeface="Arial" panose="020B0604020202020204" pitchFamily="34" charset="0"/>
                <a:cs typeface="Arial" panose="020B0604020202020204" pitchFamily="34" charset="0"/>
              </a:rPr>
              <a:t>use active verbs rather than to be verbs</a:t>
            </a:r>
          </a:p>
          <a:p>
            <a:pPr marL="688748" indent="-298946">
              <a:lnSpc>
                <a:spcPct val="200000"/>
              </a:lnSpc>
              <a:buFont typeface="Wingdings" charset="2"/>
              <a:buChar char="§"/>
            </a:pPr>
            <a:r>
              <a:rPr lang="en-CA" sz="1477" dirty="0">
                <a:latin typeface="Arial" panose="020B0604020202020204" pitchFamily="34" charset="0"/>
                <a:cs typeface="Arial" panose="020B0604020202020204" pitchFamily="34" charset="0"/>
              </a:rPr>
              <a:t>avoid nominalizations</a:t>
            </a:r>
          </a:p>
        </p:txBody>
      </p:sp>
    </p:spTree>
    <p:extLst>
      <p:ext uri="{BB962C8B-B14F-4D97-AF65-F5344CB8AC3E}">
        <p14:creationId xmlns:p14="http://schemas.microsoft.com/office/powerpoint/2010/main" val="1112363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625583" y="2904115"/>
            <a:ext cx="3653744" cy="944746"/>
          </a:xfrm>
          <a:prstGeom prst="rect">
            <a:avLst/>
          </a:prstGeom>
          <a:noFill/>
        </p:spPr>
        <p:txBody>
          <a:bodyPr wrap="square" rtlCol="0">
            <a:spAutoFit/>
          </a:bodyPr>
          <a:lstStyle/>
          <a:p>
            <a:r>
              <a:rPr lang="en-CA" sz="2954" b="1" dirty="0">
                <a:solidFill>
                  <a:srgbClr val="FF6338"/>
                </a:solidFill>
                <a:latin typeface="Helvetica Neue"/>
              </a:rPr>
              <a:t>Break</a:t>
            </a:r>
            <a:br>
              <a:rPr lang="en-CA" sz="2954" b="1" dirty="0">
                <a:solidFill>
                  <a:srgbClr val="FF6338"/>
                </a:solidFill>
                <a:latin typeface="Helvetica Neue"/>
              </a:rPr>
            </a:br>
            <a:r>
              <a:rPr lang="en-CA" sz="2585" dirty="0">
                <a:solidFill>
                  <a:srgbClr val="FF6338"/>
                </a:solidFill>
                <a:latin typeface="Helvetica Neue"/>
              </a:rPr>
              <a:t>3:00–3:15</a:t>
            </a:r>
          </a:p>
        </p:txBody>
      </p:sp>
      <p:sp>
        <p:nvSpPr>
          <p:cNvPr id="7" name="Rectangle 6"/>
          <p:cNvSpPr/>
          <p:nvPr/>
        </p:nvSpPr>
        <p:spPr>
          <a:xfrm>
            <a:off x="1" y="3123801"/>
            <a:ext cx="5411243" cy="598220"/>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62" dirty="0"/>
          </a:p>
        </p:txBody>
      </p:sp>
    </p:spTree>
    <p:extLst>
      <p:ext uri="{BB962C8B-B14F-4D97-AF65-F5344CB8AC3E}">
        <p14:creationId xmlns:p14="http://schemas.microsoft.com/office/powerpoint/2010/main" val="1666475748"/>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130020" y="2197225"/>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EDITING AND TRIMMING</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632175" y="3290784"/>
            <a:ext cx="7511826" cy="319639"/>
          </a:xfrm>
          <a:prstGeom prst="rect">
            <a:avLst/>
          </a:prstGeom>
          <a:noFill/>
        </p:spPr>
        <p:txBody>
          <a:bodyPr wrap="square" rtlCol="0">
            <a:spAutoFit/>
          </a:bodyPr>
          <a:lstStyle/>
          <a:p>
            <a:pPr marL="263776" indent="-263776">
              <a:buFont typeface="Wingdings" panose="05000000000000000000" pitchFamily="2" charset="2"/>
              <a:buChar char="§"/>
            </a:pPr>
            <a:r>
              <a:rPr lang="en-CA" sz="1477" b="1" dirty="0">
                <a:solidFill>
                  <a:srgbClr val="000000"/>
                </a:solidFill>
                <a:latin typeface="Arial" panose="020B0604020202020204" pitchFamily="34" charset="0"/>
                <a:cs typeface="Arial" panose="020B0604020202020204" pitchFamily="34" charset="0"/>
              </a:rPr>
              <a:t>Learning objective: </a:t>
            </a:r>
            <a:r>
              <a:rPr lang="en-CA" sz="1477" dirty="0">
                <a:solidFill>
                  <a:srgbClr val="000000"/>
                </a:solidFill>
                <a:latin typeface="Arial" panose="020B0604020202020204" pitchFamily="34" charset="0"/>
                <a:cs typeface="Arial" panose="020B0604020202020204" pitchFamily="34" charset="0"/>
              </a:rPr>
              <a:t>Trim for concision</a:t>
            </a:r>
            <a:endParaRPr lang="en-CA" sz="1477"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17428095"/>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130020" y="2197225"/>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EDITING AND TRIMMING</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pic>
        <p:nvPicPr>
          <p:cNvPr id="2" name="strangers">
            <a:hlinkClick r:id="" action="ppaction://media"/>
            <a:hlinkHover r:id="" action="ppaction://ole?verb=0"/>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792" y="266700"/>
            <a:ext cx="9144000" cy="6156081"/>
          </a:xfrm>
          <a:prstGeom prst="rect">
            <a:avLst/>
          </a:prstGeom>
        </p:spPr>
      </p:pic>
    </p:spTree>
    <p:extLst>
      <p:ext uri="{BB962C8B-B14F-4D97-AF65-F5344CB8AC3E}">
        <p14:creationId xmlns:p14="http://schemas.microsoft.com/office/powerpoint/2010/main" val="16882624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130020" y="2197225"/>
            <a:ext cx="7491566" cy="757387"/>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TRANSFERABLE STRATEGIES: Tricks for cutting</a:t>
            </a:r>
          </a:p>
          <a:p>
            <a:pPr>
              <a:lnSpc>
                <a:spcPct val="130000"/>
              </a:lnSpc>
            </a:pPr>
            <a:endParaRPr lang="en-CA" sz="1662" b="1" dirty="0">
              <a:solidFill>
                <a:schemeClr val="bg1"/>
              </a:solidFill>
              <a:latin typeface="Arial" charset="0"/>
              <a:ea typeface="Arial" charset="0"/>
              <a:cs typeface="Arial" charset="0"/>
            </a:endParaRP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632175" y="3290784"/>
            <a:ext cx="7511826" cy="319639"/>
          </a:xfrm>
          <a:prstGeom prst="rect">
            <a:avLst/>
          </a:prstGeom>
          <a:noFill/>
        </p:spPr>
        <p:txBody>
          <a:bodyPr wrap="square" rtlCol="0">
            <a:spAutoFit/>
          </a:bodyPr>
          <a:lstStyle/>
          <a:p>
            <a:pPr marL="263776" indent="-263776">
              <a:buFont typeface="Wingdings" panose="05000000000000000000" pitchFamily="2" charset="2"/>
              <a:buChar char="§"/>
            </a:pPr>
            <a:r>
              <a:rPr lang="en-CA" sz="1477" b="1" dirty="0">
                <a:solidFill>
                  <a:srgbClr val="000000"/>
                </a:solidFill>
                <a:latin typeface="Arial" panose="020B0604020202020204" pitchFamily="34" charset="0"/>
                <a:cs typeface="Arial" panose="020B0604020202020204" pitchFamily="34" charset="0"/>
              </a:rPr>
              <a:t>Learning objective: </a:t>
            </a:r>
            <a:r>
              <a:rPr lang="en-CA" sz="1477" dirty="0">
                <a:solidFill>
                  <a:srgbClr val="000000"/>
                </a:solidFill>
                <a:latin typeface="Arial" panose="020B0604020202020204" pitchFamily="34" charset="0"/>
                <a:cs typeface="Arial" panose="020B0604020202020204" pitchFamily="34" charset="0"/>
              </a:rPr>
              <a:t>Trim for concision</a:t>
            </a:r>
            <a:endParaRPr lang="en-CA" sz="1477"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79187690"/>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130020" y="2197225"/>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TRANSFERABLE STRATEGIES: Tricks for cutting</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632175" y="3290783"/>
            <a:ext cx="7511826" cy="1456168"/>
          </a:xfrm>
          <a:prstGeom prst="rect">
            <a:avLst/>
          </a:prstGeom>
          <a:noFill/>
        </p:spPr>
        <p:txBody>
          <a:bodyPr wrap="square" rtlCol="0">
            <a:spAutoFit/>
          </a:bodyPr>
          <a:lstStyle/>
          <a:p>
            <a:pPr marL="263776" indent="-263776">
              <a:lnSpc>
                <a:spcPct val="200000"/>
              </a:lnSpc>
              <a:buFont typeface="Wingdings" charset="2"/>
              <a:buChar char="§"/>
            </a:pPr>
            <a:r>
              <a:rPr lang="en-CA" sz="1477" dirty="0">
                <a:latin typeface="Arial" panose="020B0604020202020204" pitchFamily="34" charset="0"/>
                <a:cs typeface="Arial" panose="020B0604020202020204" pitchFamily="34" charset="0"/>
              </a:rPr>
              <a:t>mentally switch modes</a:t>
            </a:r>
          </a:p>
          <a:p>
            <a:pPr marL="424972" indent="-253518">
              <a:lnSpc>
                <a:spcPct val="200000"/>
              </a:lnSpc>
              <a:buFont typeface="Wingdings" charset="2"/>
              <a:buChar char="§"/>
            </a:pPr>
            <a:r>
              <a:rPr lang="en-CA" sz="1477" dirty="0">
                <a:latin typeface="Arial" panose="020B0604020202020204" pitchFamily="34" charset="0"/>
                <a:cs typeface="Arial" panose="020B0604020202020204" pitchFamily="34" charset="0"/>
              </a:rPr>
              <a:t>print it out and use a red pen</a:t>
            </a:r>
          </a:p>
          <a:p>
            <a:pPr marL="688748" indent="-298946">
              <a:lnSpc>
                <a:spcPct val="200000"/>
              </a:lnSpc>
              <a:buFont typeface="Wingdings" charset="2"/>
              <a:buChar char="§"/>
            </a:pPr>
            <a:r>
              <a:rPr lang="en-CA" sz="1477" dirty="0">
                <a:latin typeface="Arial" panose="020B0604020202020204" pitchFamily="34" charset="0"/>
                <a:cs typeface="Arial" panose="020B0604020202020204" pitchFamily="34" charset="0"/>
              </a:rPr>
              <a:t>pretend it’s someone else’s writing</a:t>
            </a:r>
          </a:p>
        </p:txBody>
      </p:sp>
    </p:spTree>
    <p:extLst>
      <p:ext uri="{BB962C8B-B14F-4D97-AF65-F5344CB8AC3E}">
        <p14:creationId xmlns:p14="http://schemas.microsoft.com/office/powerpoint/2010/main" val="954574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7"/>
          <p:cNvSpPr/>
          <p:nvPr/>
        </p:nvSpPr>
        <p:spPr>
          <a:xfrm>
            <a:off x="747748" y="1974228"/>
            <a:ext cx="7576283" cy="829058"/>
          </a:xfrm>
          <a:custGeom>
            <a:avLst/>
            <a:gdLst>
              <a:gd name="connsiteX0" fmla="*/ 0 w 3727433"/>
              <a:gd name="connsiteY0" fmla="*/ 0 h 257003"/>
              <a:gd name="connsiteX1" fmla="*/ 3727433 w 3727433"/>
              <a:gd name="connsiteY1" fmla="*/ 0 h 257003"/>
              <a:gd name="connsiteX2" fmla="*/ 3727433 w 3727433"/>
              <a:gd name="connsiteY2" fmla="*/ 257003 h 257003"/>
              <a:gd name="connsiteX3" fmla="*/ 0 w 3727433"/>
              <a:gd name="connsiteY3" fmla="*/ 257003 h 257003"/>
              <a:gd name="connsiteX4" fmla="*/ 0 w 3727433"/>
              <a:gd name="connsiteY4" fmla="*/ 0 h 257003"/>
              <a:gd name="connsiteX0" fmla="*/ 0 w 3727433"/>
              <a:gd name="connsiteY0" fmla="*/ 0 h 346650"/>
              <a:gd name="connsiteX1" fmla="*/ 3727433 w 3727433"/>
              <a:gd name="connsiteY1" fmla="*/ 0 h 346650"/>
              <a:gd name="connsiteX2" fmla="*/ 3727433 w 3727433"/>
              <a:gd name="connsiteY2" fmla="*/ 257003 h 346650"/>
              <a:gd name="connsiteX3" fmla="*/ 376517 w 3727433"/>
              <a:gd name="connsiteY3" fmla="*/ 346650 h 346650"/>
              <a:gd name="connsiteX4" fmla="*/ 0 w 3727433"/>
              <a:gd name="connsiteY4" fmla="*/ 0 h 346650"/>
              <a:gd name="connsiteX0" fmla="*/ 0 w 3601927"/>
              <a:gd name="connsiteY0" fmla="*/ 17929 h 346650"/>
              <a:gd name="connsiteX1" fmla="*/ 3601927 w 3601927"/>
              <a:gd name="connsiteY1" fmla="*/ 0 h 346650"/>
              <a:gd name="connsiteX2" fmla="*/ 3601927 w 3601927"/>
              <a:gd name="connsiteY2" fmla="*/ 257003 h 346650"/>
              <a:gd name="connsiteX3" fmla="*/ 251011 w 3601927"/>
              <a:gd name="connsiteY3" fmla="*/ 346650 h 346650"/>
              <a:gd name="connsiteX4" fmla="*/ 0 w 3601927"/>
              <a:gd name="connsiteY4" fmla="*/ 17929 h 346650"/>
              <a:gd name="connsiteX0" fmla="*/ 0 w 3601927"/>
              <a:gd name="connsiteY0" fmla="*/ 17929 h 257003"/>
              <a:gd name="connsiteX1" fmla="*/ 3601927 w 3601927"/>
              <a:gd name="connsiteY1" fmla="*/ 0 h 257003"/>
              <a:gd name="connsiteX2" fmla="*/ 3601927 w 3601927"/>
              <a:gd name="connsiteY2" fmla="*/ 257003 h 257003"/>
              <a:gd name="connsiteX3" fmla="*/ 125505 w 3601927"/>
              <a:gd name="connsiteY3" fmla="*/ 221144 h 257003"/>
              <a:gd name="connsiteX4" fmla="*/ 0 w 3601927"/>
              <a:gd name="connsiteY4" fmla="*/ 17929 h 257003"/>
              <a:gd name="connsiteX0" fmla="*/ 0 w 3601927"/>
              <a:gd name="connsiteY0" fmla="*/ 17929 h 292862"/>
              <a:gd name="connsiteX1" fmla="*/ 3601927 w 3601927"/>
              <a:gd name="connsiteY1" fmla="*/ 0 h 292862"/>
              <a:gd name="connsiteX2" fmla="*/ 3601927 w 3601927"/>
              <a:gd name="connsiteY2" fmla="*/ 257003 h 292862"/>
              <a:gd name="connsiteX3" fmla="*/ 107575 w 3601927"/>
              <a:gd name="connsiteY3" fmla="*/ 292862 h 292862"/>
              <a:gd name="connsiteX4" fmla="*/ 0 w 3601927"/>
              <a:gd name="connsiteY4" fmla="*/ 17929 h 292862"/>
              <a:gd name="connsiteX0" fmla="*/ 0 w 3601927"/>
              <a:gd name="connsiteY0" fmla="*/ 17929 h 292862"/>
              <a:gd name="connsiteX1" fmla="*/ 3601927 w 3601927"/>
              <a:gd name="connsiteY1" fmla="*/ 0 h 292862"/>
              <a:gd name="connsiteX2" fmla="*/ 3601927 w 3601927"/>
              <a:gd name="connsiteY2" fmla="*/ 257003 h 292862"/>
              <a:gd name="connsiteX3" fmla="*/ 89645 w 3601927"/>
              <a:gd name="connsiteY3" fmla="*/ 292862 h 292862"/>
              <a:gd name="connsiteX4" fmla="*/ 0 w 3601927"/>
              <a:gd name="connsiteY4" fmla="*/ 17929 h 292862"/>
              <a:gd name="connsiteX0" fmla="*/ 0 w 3601927"/>
              <a:gd name="connsiteY0" fmla="*/ 17929 h 257004"/>
              <a:gd name="connsiteX1" fmla="*/ 3601927 w 3601927"/>
              <a:gd name="connsiteY1" fmla="*/ 0 h 257004"/>
              <a:gd name="connsiteX2" fmla="*/ 3601927 w 3601927"/>
              <a:gd name="connsiteY2" fmla="*/ 257003 h 257004"/>
              <a:gd name="connsiteX3" fmla="*/ 89645 w 3601927"/>
              <a:gd name="connsiteY3" fmla="*/ 257004 h 257004"/>
              <a:gd name="connsiteX4" fmla="*/ 0 w 3601927"/>
              <a:gd name="connsiteY4" fmla="*/ 17929 h 257004"/>
              <a:gd name="connsiteX0" fmla="*/ 0 w 3601927"/>
              <a:gd name="connsiteY0" fmla="*/ 17929 h 257004"/>
              <a:gd name="connsiteX1" fmla="*/ 3601927 w 3601927"/>
              <a:gd name="connsiteY1" fmla="*/ 0 h 257004"/>
              <a:gd name="connsiteX2" fmla="*/ 3601927 w 3601927"/>
              <a:gd name="connsiteY2" fmla="*/ 257003 h 257004"/>
              <a:gd name="connsiteX3" fmla="*/ 105377 w 3601927"/>
              <a:gd name="connsiteY3" fmla="*/ 257004 h 257004"/>
              <a:gd name="connsiteX4" fmla="*/ 0 w 3601927"/>
              <a:gd name="connsiteY4" fmla="*/ 17929 h 257004"/>
              <a:gd name="connsiteX0" fmla="*/ 0 w 3625524"/>
              <a:gd name="connsiteY0" fmla="*/ 24430 h 257004"/>
              <a:gd name="connsiteX1" fmla="*/ 3625524 w 3625524"/>
              <a:gd name="connsiteY1" fmla="*/ 0 h 257004"/>
              <a:gd name="connsiteX2" fmla="*/ 3625524 w 3625524"/>
              <a:gd name="connsiteY2" fmla="*/ 257003 h 257004"/>
              <a:gd name="connsiteX3" fmla="*/ 128974 w 3625524"/>
              <a:gd name="connsiteY3" fmla="*/ 257004 h 257004"/>
              <a:gd name="connsiteX4" fmla="*/ 0 w 3625524"/>
              <a:gd name="connsiteY4" fmla="*/ 24430 h 257004"/>
              <a:gd name="connsiteX0" fmla="*/ 0 w 3634356"/>
              <a:gd name="connsiteY0" fmla="*/ 0 h 262632"/>
              <a:gd name="connsiteX1" fmla="*/ 3634356 w 3634356"/>
              <a:gd name="connsiteY1" fmla="*/ 5628 h 262632"/>
              <a:gd name="connsiteX2" fmla="*/ 3634356 w 3634356"/>
              <a:gd name="connsiteY2" fmla="*/ 262631 h 262632"/>
              <a:gd name="connsiteX3" fmla="*/ 137806 w 3634356"/>
              <a:gd name="connsiteY3" fmla="*/ 262632 h 262632"/>
              <a:gd name="connsiteX4" fmla="*/ 0 w 3634356"/>
              <a:gd name="connsiteY4" fmla="*/ 0 h 262632"/>
              <a:gd name="connsiteX0" fmla="*/ 0 w 3634356"/>
              <a:gd name="connsiteY0" fmla="*/ 0 h 262632"/>
              <a:gd name="connsiteX1" fmla="*/ 3634356 w 3634356"/>
              <a:gd name="connsiteY1" fmla="*/ 5628 h 262632"/>
              <a:gd name="connsiteX2" fmla="*/ 3634356 w 3634356"/>
              <a:gd name="connsiteY2" fmla="*/ 262631 h 262632"/>
              <a:gd name="connsiteX3" fmla="*/ 109181 w 3634356"/>
              <a:gd name="connsiteY3" fmla="*/ 262632 h 262632"/>
              <a:gd name="connsiteX4" fmla="*/ 0 w 3634356"/>
              <a:gd name="connsiteY4" fmla="*/ 0 h 262632"/>
              <a:gd name="connsiteX0" fmla="*/ 0 w 3634356"/>
              <a:gd name="connsiteY0" fmla="*/ 0 h 265187"/>
              <a:gd name="connsiteX1" fmla="*/ 3634356 w 3634356"/>
              <a:gd name="connsiteY1" fmla="*/ 5628 h 265187"/>
              <a:gd name="connsiteX2" fmla="*/ 3634356 w 3634356"/>
              <a:gd name="connsiteY2" fmla="*/ 262631 h 265187"/>
              <a:gd name="connsiteX3" fmla="*/ 185514 w 3634356"/>
              <a:gd name="connsiteY3" fmla="*/ 265187 h 265187"/>
              <a:gd name="connsiteX4" fmla="*/ 0 w 3634356"/>
              <a:gd name="connsiteY4" fmla="*/ 0 h 265187"/>
              <a:gd name="connsiteX0" fmla="*/ 0 w 3634356"/>
              <a:gd name="connsiteY0" fmla="*/ 0 h 262632"/>
              <a:gd name="connsiteX1" fmla="*/ 3634356 w 3634356"/>
              <a:gd name="connsiteY1" fmla="*/ 5628 h 262632"/>
              <a:gd name="connsiteX2" fmla="*/ 3634356 w 3634356"/>
              <a:gd name="connsiteY2" fmla="*/ 262631 h 262632"/>
              <a:gd name="connsiteX3" fmla="*/ 212507 w 3634356"/>
              <a:gd name="connsiteY3" fmla="*/ 262632 h 262632"/>
              <a:gd name="connsiteX4" fmla="*/ 0 w 3634356"/>
              <a:gd name="connsiteY4" fmla="*/ 0 h 262632"/>
              <a:gd name="connsiteX0" fmla="*/ 0 w 3634356"/>
              <a:gd name="connsiteY0" fmla="*/ 0 h 262631"/>
              <a:gd name="connsiteX1" fmla="*/ 3634356 w 3634356"/>
              <a:gd name="connsiteY1" fmla="*/ 5628 h 262631"/>
              <a:gd name="connsiteX2" fmla="*/ 3634356 w 3634356"/>
              <a:gd name="connsiteY2" fmla="*/ 262631 h 262631"/>
              <a:gd name="connsiteX3" fmla="*/ 145949 w 3634356"/>
              <a:gd name="connsiteY3" fmla="*/ 258969 h 262631"/>
              <a:gd name="connsiteX4" fmla="*/ 0 w 3634356"/>
              <a:gd name="connsiteY4" fmla="*/ 0 h 262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4356" h="262631">
                <a:moveTo>
                  <a:pt x="0" y="0"/>
                </a:moveTo>
                <a:lnTo>
                  <a:pt x="3634356" y="5628"/>
                </a:lnTo>
                <a:lnTo>
                  <a:pt x="3634356" y="262631"/>
                </a:lnTo>
                <a:lnTo>
                  <a:pt x="145949" y="258969"/>
                </a:lnTo>
                <a:lnTo>
                  <a:pt x="0" y="0"/>
                </a:lnTo>
                <a:close/>
              </a:path>
            </a:pathLst>
          </a:custGeom>
          <a:solidFill>
            <a:srgbClr val="FF66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15" dirty="0">
              <a:latin typeface="Arial" charset="0"/>
              <a:ea typeface="Arial" charset="0"/>
              <a:cs typeface="Arial" charset="0"/>
            </a:endParaRPr>
          </a:p>
        </p:txBody>
      </p:sp>
      <p:sp>
        <p:nvSpPr>
          <p:cNvPr id="13" name="Rectangle 12"/>
          <p:cNvSpPr/>
          <p:nvPr/>
        </p:nvSpPr>
        <p:spPr>
          <a:xfrm>
            <a:off x="1130020" y="2197225"/>
            <a:ext cx="7491566" cy="424860"/>
          </a:xfrm>
          <a:prstGeom prst="rect">
            <a:avLst/>
          </a:prstGeom>
        </p:spPr>
        <p:txBody>
          <a:bodyPr wrap="square">
            <a:spAutoFit/>
          </a:bodyPr>
          <a:lstStyle/>
          <a:p>
            <a:pPr>
              <a:lnSpc>
                <a:spcPct val="130000"/>
              </a:lnSpc>
            </a:pPr>
            <a:r>
              <a:rPr lang="en-CA" sz="1662" b="1" dirty="0">
                <a:solidFill>
                  <a:schemeClr val="bg1"/>
                </a:solidFill>
                <a:latin typeface="Arial" charset="0"/>
                <a:ea typeface="Arial" charset="0"/>
                <a:cs typeface="Arial" charset="0"/>
              </a:rPr>
              <a:t>EDITING AND TRIMMING</a:t>
            </a:r>
          </a:p>
        </p:txBody>
      </p:sp>
      <p:cxnSp>
        <p:nvCxnSpPr>
          <p:cNvPr id="22" name="Straight Connector 21"/>
          <p:cNvCxnSpPr/>
          <p:nvPr/>
        </p:nvCxnSpPr>
        <p:spPr>
          <a:xfrm>
            <a:off x="105646" y="263769"/>
            <a:ext cx="2376440" cy="6330462"/>
          </a:xfrm>
          <a:prstGeom prst="line">
            <a:avLst/>
          </a:prstGeom>
          <a:ln>
            <a:solidFill>
              <a:srgbClr val="FF663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353008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1064</TotalTime>
  <Words>8056</Words>
  <Application>Microsoft Macintosh PowerPoint</Application>
  <PresentationFormat>On-screen Show (4:3)</PresentationFormat>
  <Paragraphs>976</Paragraphs>
  <Slides>109</Slides>
  <Notes>88</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109</vt:i4>
      </vt:variant>
    </vt:vector>
  </HeadingPairs>
  <TitlesOfParts>
    <vt:vector size="117" baseType="lpstr">
      <vt:lpstr>Calibri</vt:lpstr>
      <vt:lpstr>Calibri Light</vt:lpstr>
      <vt:lpstr>Cambria</vt:lpstr>
      <vt:lpstr>Georgia</vt:lpstr>
      <vt:lpstr>Helvetica Neue</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February 2017</dc:title>
  <dc:creator>Amy Zhou</dc:creator>
  <cp:lastModifiedBy>Jay Dixit</cp:lastModifiedBy>
  <cp:revision>228</cp:revision>
  <cp:lastPrinted>2017-03-03T04:37:44Z</cp:lastPrinted>
  <dcterms:created xsi:type="dcterms:W3CDTF">2017-02-23T20:37:45Z</dcterms:created>
  <dcterms:modified xsi:type="dcterms:W3CDTF">2017-03-03T04:37:48Z</dcterms:modified>
</cp:coreProperties>
</file>

<file path=docProps/thumbnail.jpeg>
</file>